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1" r:id="rId3"/>
    <p:sldId id="258" r:id="rId4"/>
    <p:sldId id="264" r:id="rId5"/>
    <p:sldId id="271" r:id="rId6"/>
    <p:sldId id="266" r:id="rId7"/>
    <p:sldId id="265" r:id="rId8"/>
    <p:sldId id="269" r:id="rId9"/>
    <p:sldId id="257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99CCFF"/>
    <a:srgbClr val="33CC33"/>
    <a:srgbClr val="00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4F132-3E0D-44B2-969C-1BD2067E67B7}" type="datetimeFigureOut">
              <a:rPr lang="sk-SK" smtClean="0"/>
              <a:pPr/>
              <a:t>31. 3. 2020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A4BE8F-00FA-4F06-A665-BDD41A32F2FB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0A981-9375-4F8A-B314-A177D32A5FE9}" type="datetime8">
              <a:rPr lang="sk-SK" smtClean="0"/>
              <a:pPr/>
              <a:t>31. 3. 2020 20:40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79B0-00FF-44A5-A96F-060F32D653FF}" type="datetime8">
              <a:rPr lang="sk-SK" smtClean="0"/>
              <a:pPr/>
              <a:t>31. 3. 2020 20:40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4334-1C37-4599-B670-B6B07ECAB703}" type="datetime8">
              <a:rPr lang="sk-SK" smtClean="0"/>
              <a:pPr/>
              <a:t>31. 3. 2020 20:40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421-1963-400C-B467-673FD066B866}" type="datetime8">
              <a:rPr lang="sk-SK" smtClean="0"/>
              <a:pPr/>
              <a:t>31. 3. 2020 20:40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50F42-8A53-417F-8BB0-F3A549979979}" type="datetime8">
              <a:rPr lang="sk-SK" smtClean="0"/>
              <a:pPr/>
              <a:t>31. 3. 2020 20:40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C6ACB-9C61-4600-8DF6-D9516A539140}" type="datetime8">
              <a:rPr lang="sk-SK" smtClean="0"/>
              <a:pPr/>
              <a:t>31. 3. 2020 20:40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CD943-7F36-4C85-A8A4-1923FCFC708B}" type="datetime8">
              <a:rPr lang="sk-SK" smtClean="0"/>
              <a:pPr/>
              <a:t>31. 3. 2020 20:40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0709-139E-4989-8576-4D5371FF494C}" type="datetime8">
              <a:rPr lang="sk-SK" smtClean="0"/>
              <a:pPr/>
              <a:t>31. 3. 2020 20:40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75E6-CBD2-46A3-8067-CF7D180B9347}" type="datetime8">
              <a:rPr lang="sk-SK" smtClean="0"/>
              <a:pPr/>
              <a:t>31. 3. 2020 20:40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E5326-82B2-4E89-BD24-233C84B3F701}" type="datetime8">
              <a:rPr lang="sk-SK" smtClean="0"/>
              <a:pPr/>
              <a:t>31. 3. 2020 20:40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0E205-3EAA-4992-8CA3-CA584ABDC797}" type="datetime8">
              <a:rPr lang="sk-SK" smtClean="0"/>
              <a:pPr/>
              <a:t>31. 3. 2020 20:40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ED7AE-F820-4357-AE77-1E27BEF3ACEA}" type="datetime8">
              <a:rPr lang="sk-SK" smtClean="0"/>
              <a:pPr/>
              <a:t>31. 3. 2020 20:40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dn5.vectorstock.com/i/1000x1000/34/09/border-template-with-kids-and-numbers-vector-18003409.jpg" TargetMode="External"/><Relationship Id="rId2" Type="http://schemas.openxmlformats.org/officeDocument/2006/relationships/hyperlink" Target="https://image.shutterstock.com/image-vector/border-template-kids-numbers-illustration-260nw-627881594.jp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b="7429"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14678" y="6243630"/>
            <a:ext cx="3786182" cy="614370"/>
          </a:xfrm>
        </p:spPr>
        <p:txBody>
          <a:bodyPr/>
          <a:lstStyle/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/>
          </a:p>
        </p:txBody>
      </p:sp>
      <p:sp>
        <p:nvSpPr>
          <p:cNvPr id="5" name="Obdĺžnik 4"/>
          <p:cNvSpPr/>
          <p:nvPr/>
        </p:nvSpPr>
        <p:spPr>
          <a:xfrm>
            <a:off x="928662" y="1142984"/>
            <a:ext cx="7643867" cy="418576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54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Schoolbook" pitchFamily="18" charset="0"/>
              </a:rPr>
              <a:t>SČÍTANIE </a:t>
            </a:r>
            <a:r>
              <a:rPr lang="sk-SK" sz="53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Schoolbook" pitchFamily="18" charset="0"/>
              </a:rPr>
              <a:t>dvojciferného a jednociferného čísla</a:t>
            </a:r>
          </a:p>
          <a:p>
            <a:pPr algn="ctr"/>
            <a:r>
              <a:rPr lang="sk-SK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Schoolbook" pitchFamily="18" charset="0"/>
              </a:rPr>
              <a:t>S PRECHODOM</a:t>
            </a:r>
            <a:r>
              <a:rPr lang="sk-SK" sz="3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sk-SK" sz="53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Schoolbook" pitchFamily="18" charset="0"/>
              </a:rPr>
              <a:t>cez </a:t>
            </a:r>
            <a:r>
              <a:rPr lang="sk-SK" sz="53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Schoolbook" pitchFamily="18" charset="0"/>
              </a:rPr>
              <a:t>základ </a:t>
            </a:r>
            <a:r>
              <a:rPr lang="sk-SK" sz="53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Schoolbook" pitchFamily="18" charset="0"/>
              </a:rPr>
              <a:t> 10</a:t>
            </a:r>
            <a:endParaRPr lang="sk-SK" sz="53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entury Schoolbook" pitchFamily="18" charset="0"/>
            </a:endParaRPr>
          </a:p>
        </p:txBody>
      </p:sp>
      <p:sp>
        <p:nvSpPr>
          <p:cNvPr id="6" name="Zástupný symbol dátum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398EB-DA9B-4A76-9649-A00154CC6CE5}" type="datetime8">
              <a:rPr lang="sk-SK" smtClean="0"/>
              <a:pPr/>
              <a:t>31. 3. 2020 20:40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r="-504" b="6867"/>
          <a:stretch>
            <a:fillRect/>
          </a:stretch>
        </p:blipFill>
        <p:spPr bwMode="auto">
          <a:xfrm>
            <a:off x="0" y="-1"/>
            <a:ext cx="9144000" cy="6915981"/>
          </a:xfrm>
          <a:prstGeom prst="rect">
            <a:avLst/>
          </a:prstGeom>
          <a:noFill/>
        </p:spPr>
      </p:pic>
      <p:sp>
        <p:nvSpPr>
          <p:cNvPr id="4" name="Obdĺžnik 3"/>
          <p:cNvSpPr/>
          <p:nvPr/>
        </p:nvSpPr>
        <p:spPr>
          <a:xfrm>
            <a:off x="1572316" y="2643182"/>
            <a:ext cx="63273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indent="-342900" algn="ctr"/>
            <a:r>
              <a:rPr lang="sk-SK" sz="54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itchFamily="18" charset="0"/>
              </a:rPr>
              <a:t>ZOPAKUJME SI</a:t>
            </a:r>
            <a:r>
              <a:rPr lang="sk-SK" sz="54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itchFamily="18" charset="0"/>
              </a:rPr>
              <a:t>!</a:t>
            </a:r>
            <a:endParaRPr lang="sk-SK" sz="5400" b="1" cap="none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Schoolbook" pitchFamily="18" charset="0"/>
            </a:endParaRP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6F15-7905-4449-86B5-A2AA92B45280}" type="datetime8">
              <a:rPr lang="sk-SK" smtClean="0"/>
              <a:pPr/>
              <a:t>31. 3. 2020 20:40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r="-504" b="6867"/>
          <a:stretch>
            <a:fillRect/>
          </a:stretch>
        </p:blipFill>
        <p:spPr bwMode="auto">
          <a:xfrm>
            <a:off x="0" y="-1"/>
            <a:ext cx="9144000" cy="6915981"/>
          </a:xfrm>
          <a:prstGeom prst="rect">
            <a:avLst/>
          </a:prstGeom>
          <a:noFill/>
        </p:spPr>
      </p:pic>
      <p:sp>
        <p:nvSpPr>
          <p:cNvPr id="3" name="BlokTextu 2"/>
          <p:cNvSpPr txBox="1"/>
          <p:nvPr/>
        </p:nvSpPr>
        <p:spPr>
          <a:xfrm>
            <a:off x="1142976" y="2500306"/>
            <a:ext cx="664373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000" b="1" dirty="0" smtClean="0">
                <a:solidFill>
                  <a:srgbClr val="FF0000"/>
                </a:solidFill>
                <a:latin typeface="Century Schoolbook" pitchFamily="18" charset="0"/>
              </a:rPr>
              <a:t>6</a:t>
            </a:r>
            <a:r>
              <a:rPr lang="sk-SK" sz="4000" b="1" dirty="0" smtClean="0">
                <a:solidFill>
                  <a:srgbClr val="006600"/>
                </a:solidFill>
                <a:latin typeface="Century Schoolbook" pitchFamily="18" charset="0"/>
              </a:rPr>
              <a:t>5	</a:t>
            </a:r>
            <a:r>
              <a:rPr lang="sk-SK" sz="4000" b="1" dirty="0" smtClean="0">
                <a:solidFill>
                  <a:srgbClr val="C00000"/>
                </a:solidFill>
                <a:latin typeface="Century Schoolbook" pitchFamily="18" charset="0"/>
              </a:rPr>
              <a:t>Dvojciferné</a:t>
            </a:r>
            <a:r>
              <a:rPr lang="sk-SK" sz="4000" dirty="0" smtClean="0">
                <a:latin typeface="Century Schoolbook" pitchFamily="18" charset="0"/>
              </a:rPr>
              <a:t> číslo má 	</a:t>
            </a:r>
            <a:r>
              <a:rPr lang="sk-SK" sz="4000" dirty="0" smtClean="0">
                <a:solidFill>
                  <a:srgbClr val="C00000"/>
                </a:solidFill>
                <a:latin typeface="Century Schoolbook" pitchFamily="18" charset="0"/>
              </a:rPr>
              <a:t>dve</a:t>
            </a:r>
            <a:r>
              <a:rPr lang="sk-SK" sz="4000" dirty="0" smtClean="0">
                <a:latin typeface="Century Schoolbook" pitchFamily="18" charset="0"/>
              </a:rPr>
              <a:t> cifry.</a:t>
            </a:r>
          </a:p>
          <a:p>
            <a:pPr marL="342900" indent="-342900"/>
            <a:endParaRPr lang="sk-SK" sz="4000" dirty="0" smtClean="0">
              <a:latin typeface="Century Schoolbook" pitchFamily="18" charset="0"/>
            </a:endParaRPr>
          </a:p>
          <a:p>
            <a:pPr marL="342900" indent="-342900"/>
            <a:r>
              <a:rPr lang="sk-SK" sz="4000" dirty="0" smtClean="0">
                <a:latin typeface="Century Schoolbook" pitchFamily="18" charset="0"/>
              </a:rPr>
              <a:t>  </a:t>
            </a:r>
            <a:r>
              <a:rPr lang="sk-SK" sz="4000" b="1" dirty="0" smtClean="0">
                <a:solidFill>
                  <a:srgbClr val="006600"/>
                </a:solidFill>
                <a:latin typeface="Century Schoolbook" pitchFamily="18" charset="0"/>
              </a:rPr>
              <a:t>8</a:t>
            </a:r>
            <a:r>
              <a:rPr lang="sk-SK" sz="4000" dirty="0" smtClean="0">
                <a:latin typeface="Century Schoolbook" pitchFamily="18" charset="0"/>
              </a:rPr>
              <a:t>	</a:t>
            </a:r>
            <a:r>
              <a:rPr lang="sk-SK" sz="4000" b="1" dirty="0" smtClean="0">
                <a:solidFill>
                  <a:srgbClr val="C00000"/>
                </a:solidFill>
                <a:latin typeface="Century Schoolbook" pitchFamily="18" charset="0"/>
              </a:rPr>
              <a:t>Jednociferné</a:t>
            </a:r>
            <a:r>
              <a:rPr lang="sk-SK" sz="4000" dirty="0" smtClean="0">
                <a:latin typeface="Century Schoolbook" pitchFamily="18" charset="0"/>
              </a:rPr>
              <a:t> číslo má 	 </a:t>
            </a:r>
            <a:r>
              <a:rPr lang="sk-SK" sz="4000" dirty="0" smtClean="0">
                <a:solidFill>
                  <a:srgbClr val="C00000"/>
                </a:solidFill>
                <a:latin typeface="Century Schoolbook" pitchFamily="18" charset="0"/>
              </a:rPr>
              <a:t>jednu</a:t>
            </a:r>
            <a:r>
              <a:rPr lang="sk-SK" sz="4000" dirty="0" smtClean="0">
                <a:latin typeface="Century Schoolbook" pitchFamily="18" charset="0"/>
              </a:rPr>
              <a:t> cifru.</a:t>
            </a:r>
          </a:p>
          <a:p>
            <a:pPr marL="342900" indent="-342900"/>
            <a:endParaRPr lang="sk-SK" sz="4000" dirty="0">
              <a:latin typeface="Century Schoolbook" pitchFamily="18" charset="0"/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769F7-A684-4020-BFA2-6CC2FEB956F8}" type="datetime8">
              <a:rPr lang="sk-SK" smtClean="0"/>
              <a:pPr/>
              <a:t>31. 3. 2020 20:40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r="-504" b="6867"/>
          <a:stretch>
            <a:fillRect/>
          </a:stretch>
        </p:blipFill>
        <p:spPr bwMode="auto">
          <a:xfrm>
            <a:off x="0" y="-1"/>
            <a:ext cx="9144000" cy="6915981"/>
          </a:xfrm>
          <a:prstGeom prst="rect">
            <a:avLst/>
          </a:prstGeom>
          <a:noFill/>
        </p:spPr>
      </p:pic>
      <p:sp>
        <p:nvSpPr>
          <p:cNvPr id="3" name="BlokTextu 2"/>
          <p:cNvSpPr txBox="1"/>
          <p:nvPr/>
        </p:nvSpPr>
        <p:spPr>
          <a:xfrm>
            <a:off x="1071538" y="3714752"/>
            <a:ext cx="32147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000" b="1" dirty="0" smtClean="0">
                <a:solidFill>
                  <a:srgbClr val="0070C0"/>
                </a:solidFill>
                <a:latin typeface="Century Schoolbook" pitchFamily="18" charset="0"/>
              </a:rPr>
              <a:t>SČÍTANEC</a:t>
            </a:r>
            <a:endParaRPr lang="sk-SK" sz="4000" dirty="0">
              <a:solidFill>
                <a:srgbClr val="0070C0"/>
              </a:solidFill>
              <a:latin typeface="Century Schoolbook" pitchFamily="18" charset="0"/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2214546" y="2571744"/>
            <a:ext cx="50720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5400" b="1" dirty="0" smtClean="0">
                <a:solidFill>
                  <a:srgbClr val="0070C0"/>
                </a:solidFill>
                <a:latin typeface="Century Schoolbook" pitchFamily="18" charset="0"/>
              </a:rPr>
              <a:t>63 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+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 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8 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= 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71</a:t>
            </a:r>
            <a:r>
              <a:rPr lang="sk-SK" sz="5400" b="1" dirty="0" smtClean="0">
                <a:latin typeface="Century Schoolbook" pitchFamily="18" charset="0"/>
              </a:rPr>
              <a:t>	</a:t>
            </a:r>
            <a:endParaRPr lang="sk-SK" sz="5400" dirty="0">
              <a:latin typeface="Century Schoolbook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2928926" y="4500570"/>
            <a:ext cx="32147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000" b="1" dirty="0" smtClean="0">
                <a:solidFill>
                  <a:srgbClr val="33CC33"/>
                </a:solidFill>
                <a:latin typeface="Century Schoolbook" pitchFamily="18" charset="0"/>
              </a:rPr>
              <a:t>SČÍTANEC</a:t>
            </a:r>
            <a:endParaRPr lang="sk-SK" sz="4000" dirty="0">
              <a:solidFill>
                <a:srgbClr val="33CC33"/>
              </a:solidFill>
              <a:latin typeface="Century Schoolbook" pitchFamily="18" charset="0"/>
            </a:endParaRPr>
          </a:p>
        </p:txBody>
      </p:sp>
      <p:sp>
        <p:nvSpPr>
          <p:cNvPr id="6" name="BlokTextu 5"/>
          <p:cNvSpPr txBox="1"/>
          <p:nvPr/>
        </p:nvSpPr>
        <p:spPr>
          <a:xfrm>
            <a:off x="6072198" y="3786190"/>
            <a:ext cx="22145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000" b="1" dirty="0" smtClean="0">
                <a:solidFill>
                  <a:srgbClr val="FF0000"/>
                </a:solidFill>
                <a:latin typeface="Century Schoolbook" pitchFamily="18" charset="0"/>
              </a:rPr>
              <a:t>SÚČET</a:t>
            </a:r>
            <a:endParaRPr lang="sk-SK" sz="4000" dirty="0">
              <a:latin typeface="Century Schoolbook" pitchFamily="18" charset="0"/>
            </a:endParaRPr>
          </a:p>
        </p:txBody>
      </p:sp>
      <p:cxnSp>
        <p:nvCxnSpPr>
          <p:cNvPr id="7" name="Rovná spojnica 6"/>
          <p:cNvCxnSpPr/>
          <p:nvPr/>
        </p:nvCxnSpPr>
        <p:spPr>
          <a:xfrm rot="5400000">
            <a:off x="2214546" y="3286124"/>
            <a:ext cx="500066" cy="5000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ovná spojnica 7"/>
          <p:cNvCxnSpPr>
            <a:endCxn id="5" idx="0"/>
          </p:cNvCxnSpPr>
          <p:nvPr/>
        </p:nvCxnSpPr>
        <p:spPr>
          <a:xfrm rot="5400000">
            <a:off x="3982637" y="3911207"/>
            <a:ext cx="1143008" cy="3571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nica 9"/>
          <p:cNvCxnSpPr/>
          <p:nvPr/>
        </p:nvCxnSpPr>
        <p:spPr>
          <a:xfrm>
            <a:off x="6286512" y="3286124"/>
            <a:ext cx="642942" cy="571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0911A-C359-441C-9932-D4E37620E593}" type="datetime8">
              <a:rPr lang="sk-SK" smtClean="0"/>
              <a:pPr/>
              <a:t>31. 3. 2020 20:40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69" r="62103" b="79166"/>
          <a:stretch>
            <a:fillRect/>
          </a:stretch>
        </p:blipFill>
        <p:spPr bwMode="auto">
          <a:xfrm>
            <a:off x="6786578" y="0"/>
            <a:ext cx="2186032" cy="1821693"/>
          </a:xfrm>
          <a:prstGeom prst="rect">
            <a:avLst/>
          </a:prstGeom>
          <a:noFill/>
        </p:spPr>
      </p:pic>
      <p:pic>
        <p:nvPicPr>
          <p:cNvPr id="3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l="1045" t="20834" r="55409" b="56398"/>
          <a:stretch>
            <a:fillRect/>
          </a:stretch>
        </p:blipFill>
        <p:spPr bwMode="auto">
          <a:xfrm>
            <a:off x="-1" y="1643050"/>
            <a:ext cx="9144001" cy="5214950"/>
          </a:xfrm>
          <a:prstGeom prst="rect">
            <a:avLst/>
          </a:prstGeom>
          <a:noFill/>
        </p:spPr>
      </p:pic>
      <p:sp>
        <p:nvSpPr>
          <p:cNvPr id="4" name="BlokTextu 3"/>
          <p:cNvSpPr txBox="1"/>
          <p:nvPr/>
        </p:nvSpPr>
        <p:spPr>
          <a:xfrm>
            <a:off x="357158" y="214290"/>
            <a:ext cx="68580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r>
              <a:rPr lang="sk-SK" sz="4000" b="1" dirty="0" smtClean="0">
                <a:solidFill>
                  <a:srgbClr val="FF0000"/>
                </a:solidFill>
                <a:latin typeface="Century Schoolbook" pitchFamily="18" charset="0"/>
              </a:rPr>
              <a:t>1. spôsob sčítania</a:t>
            </a:r>
          </a:p>
          <a:p>
            <a:pPr marL="742950" indent="-742950"/>
            <a:r>
              <a:rPr lang="sk-SK" sz="4000" b="1" dirty="0" smtClean="0">
                <a:solidFill>
                  <a:srgbClr val="0070C0"/>
                </a:solidFill>
                <a:latin typeface="Century Schoolbook" pitchFamily="18" charset="0"/>
              </a:rPr>
              <a:t>S použitím rozkladu </a:t>
            </a:r>
          </a:p>
          <a:p>
            <a:pPr marL="742950" indent="-742950"/>
            <a:endParaRPr lang="sk-SK" sz="4000" dirty="0" smtClean="0">
              <a:latin typeface="Century Schoolbook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785786" y="2285992"/>
            <a:ext cx="78581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63 </a:t>
            </a:r>
            <a:r>
              <a:rPr lang="sk-SK" sz="5400" b="1" dirty="0" smtClean="0">
                <a:latin typeface="Century Schoolbook" pitchFamily="18" charset="0"/>
              </a:rPr>
              <a:t>+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8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=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63 </a:t>
            </a:r>
            <a:r>
              <a:rPr lang="sk-SK" sz="5400" b="1" dirty="0" smtClean="0">
                <a:latin typeface="Century Schoolbook" pitchFamily="18" charset="0"/>
              </a:rPr>
              <a:t>+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7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+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1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=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</a:p>
          <a:p>
            <a:pPr marL="342900" indent="-342900"/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				70 +</a:t>
            </a:r>
            <a:r>
              <a:rPr lang="sk-SK" sz="5400" b="1" dirty="0" smtClean="0"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1</a:t>
            </a:r>
            <a:r>
              <a:rPr lang="sk-SK" sz="5400" b="1" dirty="0" smtClean="0">
                <a:latin typeface="Century Schoolbook" pitchFamily="18" charset="0"/>
              </a:rPr>
              <a:t> = 71				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    </a:t>
            </a:r>
            <a:r>
              <a:rPr lang="sk-SK" sz="5400" b="1" dirty="0" smtClean="0"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006600"/>
                </a:solidFill>
                <a:latin typeface="Century Schoolbook" pitchFamily="18" charset="0"/>
              </a:rPr>
              <a:t>	</a:t>
            </a:r>
            <a:endParaRPr lang="sk-SK" sz="5400" dirty="0">
              <a:latin typeface="Century Schoolbook" pitchFamily="18" charset="0"/>
            </a:endParaRPr>
          </a:p>
        </p:txBody>
      </p:sp>
      <p:grpSp>
        <p:nvGrpSpPr>
          <p:cNvPr id="2" name="Skupina 10"/>
          <p:cNvGrpSpPr/>
          <p:nvPr/>
        </p:nvGrpSpPr>
        <p:grpSpPr>
          <a:xfrm>
            <a:off x="2123728" y="3068960"/>
            <a:ext cx="928694" cy="500066"/>
            <a:chOff x="928662" y="3143248"/>
            <a:chExt cx="928694" cy="500066"/>
          </a:xfrm>
        </p:grpSpPr>
        <p:cxnSp>
          <p:nvCxnSpPr>
            <p:cNvPr id="7" name="Rovná spojnica 6"/>
            <p:cNvCxnSpPr/>
            <p:nvPr/>
          </p:nvCxnSpPr>
          <p:spPr>
            <a:xfrm rot="5400000">
              <a:off x="928662" y="3143248"/>
              <a:ext cx="500066" cy="50006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ovná spojnica 8"/>
            <p:cNvCxnSpPr/>
            <p:nvPr/>
          </p:nvCxnSpPr>
          <p:spPr>
            <a:xfrm rot="16200000" flipH="1">
              <a:off x="1393009" y="3178967"/>
              <a:ext cx="500066" cy="42862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Obdĺžnik 11"/>
          <p:cNvSpPr/>
          <p:nvPr/>
        </p:nvSpPr>
        <p:spPr>
          <a:xfrm>
            <a:off x="1619672" y="3645024"/>
            <a:ext cx="785818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100" b="1" dirty="0" smtClean="0">
                <a:solidFill>
                  <a:srgbClr val="FF0000"/>
                </a:solidFill>
                <a:latin typeface="Century Schoolbook" pitchFamily="18" charset="0"/>
              </a:rPr>
              <a:t>7</a:t>
            </a:r>
            <a:endParaRPr lang="sk-SK" sz="4100" dirty="0"/>
          </a:p>
        </p:txBody>
      </p:sp>
      <p:sp>
        <p:nvSpPr>
          <p:cNvPr id="13" name="Obdĺžnik 12"/>
          <p:cNvSpPr/>
          <p:nvPr/>
        </p:nvSpPr>
        <p:spPr>
          <a:xfrm>
            <a:off x="2627784" y="3645024"/>
            <a:ext cx="785818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800" b="1" dirty="0" smtClean="0">
                <a:solidFill>
                  <a:srgbClr val="33CC33"/>
                </a:solidFill>
                <a:latin typeface="Century Schoolbook" pitchFamily="18" charset="0"/>
              </a:rPr>
              <a:t>1</a:t>
            </a:r>
            <a:endParaRPr lang="sk-SK" sz="4800" dirty="0">
              <a:solidFill>
                <a:srgbClr val="33CC33"/>
              </a:solidFill>
            </a:endParaRPr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76635-B4F0-41ED-9928-190A44163F4E}" type="datetime8">
              <a:rPr lang="sk-SK" smtClean="0"/>
              <a:pPr/>
              <a:t>31. 3. 2020 20:40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r="-504" b="6867"/>
          <a:stretch>
            <a:fillRect/>
          </a:stretch>
        </p:blipFill>
        <p:spPr bwMode="auto">
          <a:xfrm>
            <a:off x="0" y="-1"/>
            <a:ext cx="9144000" cy="6915981"/>
          </a:xfrm>
          <a:prstGeom prst="rect">
            <a:avLst/>
          </a:prstGeom>
          <a:noFill/>
        </p:spPr>
      </p:pic>
      <p:sp>
        <p:nvSpPr>
          <p:cNvPr id="4" name="Obdĺžnik 3"/>
          <p:cNvSpPr/>
          <p:nvPr/>
        </p:nvSpPr>
        <p:spPr>
          <a:xfrm>
            <a:off x="1000100" y="1484784"/>
            <a:ext cx="7215238" cy="535531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indent="-342900" algn="ctr"/>
            <a:r>
              <a:rPr lang="sk-SK" sz="54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itchFamily="18" charset="0"/>
              </a:rPr>
              <a:t>PRECVIČ SI </a:t>
            </a:r>
            <a:r>
              <a:rPr lang="sk-SK" sz="72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itchFamily="18" charset="0"/>
              </a:rPr>
              <a:t>SČÍTANIE</a:t>
            </a:r>
            <a:r>
              <a:rPr lang="sk-SK" sz="54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itchFamily="18" charset="0"/>
              </a:rPr>
              <a:t>!</a:t>
            </a:r>
          </a:p>
          <a:p>
            <a:pPr marL="342900" indent="-342900" algn="ctr"/>
            <a:r>
              <a:rPr lang="sk-SK" sz="54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itchFamily="18" charset="0"/>
              </a:rPr>
              <a:t>Píš do zošita</a:t>
            </a:r>
            <a:r>
              <a:rPr lang="sk-SK" sz="54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itchFamily="18" charset="0"/>
              </a:rPr>
              <a:t>.</a:t>
            </a:r>
          </a:p>
          <a:p>
            <a:pPr marL="342900" indent="-342900" algn="ctr"/>
            <a:r>
              <a:rPr lang="sk-SK" sz="54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itchFamily="18" charset="0"/>
              </a:rPr>
              <a:t>Nezabudni napísať dátum</a:t>
            </a:r>
            <a:r>
              <a:rPr lang="sk-SK" sz="54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itchFamily="18" charset="0"/>
              </a:rPr>
              <a:t>.</a:t>
            </a:r>
            <a:endParaRPr lang="sk-SK" sz="5400" b="1" spc="50" dirty="0" smtClean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Schoolbook" pitchFamily="18" charset="0"/>
            </a:endParaRPr>
          </a:p>
          <a:p>
            <a:pPr marL="342900" indent="-342900" algn="ctr"/>
            <a:endParaRPr lang="sk-SK" sz="54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7553-53D3-4F60-AEFC-1609C103B070}" type="datetime8">
              <a:rPr lang="sk-SK" smtClean="0"/>
              <a:pPr/>
              <a:t>31. 3. 2020 20:40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l="55523" t="20972" r="411" b="56250"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  <p:pic>
        <p:nvPicPr>
          <p:cNvPr id="16386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6981" t="1389" r="10105" b="79166"/>
          <a:stretch>
            <a:fillRect/>
          </a:stretch>
        </p:blipFill>
        <p:spPr bwMode="auto">
          <a:xfrm>
            <a:off x="7286644" y="0"/>
            <a:ext cx="1643074" cy="1769464"/>
          </a:xfrm>
          <a:prstGeom prst="rect">
            <a:avLst/>
          </a:prstGeom>
          <a:noFill/>
        </p:spPr>
      </p:pic>
      <p:sp>
        <p:nvSpPr>
          <p:cNvPr id="4" name="BlokTextu 3"/>
          <p:cNvSpPr txBox="1"/>
          <p:nvPr/>
        </p:nvSpPr>
        <p:spPr>
          <a:xfrm>
            <a:off x="-142908" y="0"/>
            <a:ext cx="77867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000" b="1" dirty="0" smtClean="0">
                <a:latin typeface="Century Schoolbook" pitchFamily="18" charset="0"/>
              </a:rPr>
              <a:t>	Vypočítaj príklady a použi 1. spôsob – s rozkladom.</a:t>
            </a:r>
            <a:endParaRPr lang="sk-SK" sz="3600" dirty="0" smtClean="0">
              <a:latin typeface="Century Schoolbook" pitchFamily="18" charset="0"/>
            </a:endParaRPr>
          </a:p>
        </p:txBody>
      </p:sp>
      <p:sp>
        <p:nvSpPr>
          <p:cNvPr id="7" name="BlokTextu 6"/>
          <p:cNvSpPr txBox="1"/>
          <p:nvPr/>
        </p:nvSpPr>
        <p:spPr>
          <a:xfrm>
            <a:off x="714348" y="2071678"/>
            <a:ext cx="250033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4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7</a:t>
            </a:r>
            <a:r>
              <a:rPr lang="sk-SK" sz="4400" dirty="0" smtClean="0">
                <a:latin typeface="Century Schoolbook" pitchFamily="18" charset="0"/>
              </a:rPr>
              <a:t> + 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5</a:t>
            </a:r>
            <a:r>
              <a:rPr lang="sk-SK" sz="4400" dirty="0" smtClean="0">
                <a:latin typeface="Century Schoolbook" pitchFamily="18" charset="0"/>
              </a:rPr>
              <a:t> =</a:t>
            </a: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5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9</a:t>
            </a:r>
            <a:r>
              <a:rPr lang="sk-SK" sz="4400" dirty="0" smtClean="0">
                <a:latin typeface="Century Schoolbook" pitchFamily="18" charset="0"/>
              </a:rPr>
              <a:t> + 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7</a:t>
            </a:r>
            <a:r>
              <a:rPr lang="sk-SK" sz="4400" dirty="0" smtClean="0">
                <a:latin typeface="Century Schoolbook" pitchFamily="18" charset="0"/>
              </a:rPr>
              <a:t> =</a:t>
            </a: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3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5</a:t>
            </a:r>
            <a:r>
              <a:rPr lang="sk-SK" sz="4400" dirty="0" smtClean="0">
                <a:latin typeface="Century Schoolbook" pitchFamily="18" charset="0"/>
              </a:rPr>
              <a:t> + 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8</a:t>
            </a:r>
            <a:r>
              <a:rPr lang="sk-SK" sz="4400" dirty="0" smtClean="0">
                <a:latin typeface="Century Schoolbook" pitchFamily="18" charset="0"/>
              </a:rPr>
              <a:t> =</a:t>
            </a:r>
            <a:endParaRPr lang="sk-SK" sz="4000" dirty="0" smtClean="0">
              <a:latin typeface="Century Schoolbook" pitchFamily="18" charset="0"/>
            </a:endParaRP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8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4</a:t>
            </a:r>
            <a:r>
              <a:rPr lang="sk-SK" sz="4400" dirty="0" smtClean="0">
                <a:latin typeface="Century Schoolbook" pitchFamily="18" charset="0"/>
              </a:rPr>
              <a:t> + 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9</a:t>
            </a:r>
            <a:r>
              <a:rPr lang="sk-SK" sz="4400" dirty="0" smtClean="0">
                <a:latin typeface="Century Schoolbook" pitchFamily="18" charset="0"/>
              </a:rPr>
              <a:t> =</a:t>
            </a:r>
            <a:endParaRPr lang="sk-SK" sz="4000" dirty="0" smtClean="0">
              <a:latin typeface="Century Schoolbook" pitchFamily="18" charset="0"/>
            </a:endParaRP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7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9</a:t>
            </a:r>
            <a:r>
              <a:rPr lang="sk-SK" sz="4400" dirty="0" smtClean="0">
                <a:latin typeface="Century Schoolbook" pitchFamily="18" charset="0"/>
              </a:rPr>
              <a:t> + 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4</a:t>
            </a:r>
            <a:r>
              <a:rPr lang="sk-SK" sz="4400" dirty="0" smtClean="0">
                <a:latin typeface="Century Schoolbook" pitchFamily="18" charset="0"/>
              </a:rPr>
              <a:t> =</a:t>
            </a:r>
            <a:endParaRPr lang="sk-SK" sz="4000" dirty="0" smtClean="0">
              <a:latin typeface="Century Schoolbook" pitchFamily="18" charset="0"/>
            </a:endParaRP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6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6</a:t>
            </a:r>
            <a:r>
              <a:rPr lang="sk-SK" sz="4400" dirty="0" smtClean="0">
                <a:latin typeface="Century Schoolbook" pitchFamily="18" charset="0"/>
              </a:rPr>
              <a:t> + 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9</a:t>
            </a:r>
            <a:r>
              <a:rPr lang="sk-SK" sz="4400" dirty="0" smtClean="0">
                <a:latin typeface="Century Schoolbook" pitchFamily="18" charset="0"/>
              </a:rPr>
              <a:t> =</a:t>
            </a:r>
            <a:endParaRPr lang="sk-SK" sz="4000" dirty="0" smtClean="0">
              <a:latin typeface="Century Schoolbook" pitchFamily="18" charset="0"/>
            </a:endParaRPr>
          </a:p>
        </p:txBody>
      </p:sp>
      <p:sp>
        <p:nvSpPr>
          <p:cNvPr id="8" name="BlokTextu 7"/>
          <p:cNvSpPr txBox="1"/>
          <p:nvPr/>
        </p:nvSpPr>
        <p:spPr>
          <a:xfrm>
            <a:off x="5500694" y="2000240"/>
            <a:ext cx="250033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18</a:t>
            </a:r>
            <a:r>
              <a:rPr lang="sk-SK" sz="4400" dirty="0" smtClean="0">
                <a:latin typeface="Century Schoolbook" pitchFamily="18" charset="0"/>
              </a:rPr>
              <a:t> + </a:t>
            </a:r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9</a:t>
            </a:r>
            <a:r>
              <a:rPr lang="sk-SK" sz="4400" dirty="0" smtClean="0">
                <a:latin typeface="Century Schoolbook" pitchFamily="18" charset="0"/>
              </a:rPr>
              <a:t>= </a:t>
            </a:r>
          </a:p>
          <a:p>
            <a:pPr marL="342900" indent="-342900"/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27</a:t>
            </a:r>
            <a:r>
              <a:rPr lang="sk-SK" sz="4400" dirty="0" smtClean="0">
                <a:latin typeface="Century Schoolbook" pitchFamily="18" charset="0"/>
              </a:rPr>
              <a:t> + </a:t>
            </a:r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4</a:t>
            </a:r>
            <a:r>
              <a:rPr lang="sk-SK" sz="4400" dirty="0" smtClean="0">
                <a:latin typeface="Century Schoolbook" pitchFamily="18" charset="0"/>
              </a:rPr>
              <a:t> =</a:t>
            </a:r>
          </a:p>
          <a:p>
            <a:pPr marL="342900" indent="-342900"/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38</a:t>
            </a:r>
            <a:r>
              <a:rPr lang="sk-SK" sz="4400" dirty="0" smtClean="0">
                <a:latin typeface="Century Schoolbook" pitchFamily="18" charset="0"/>
              </a:rPr>
              <a:t> + </a:t>
            </a:r>
            <a:r>
              <a:rPr lang="sk-SK" sz="4000" dirty="0" smtClean="0">
                <a:solidFill>
                  <a:srgbClr val="FF9900"/>
                </a:solidFill>
                <a:latin typeface="Century Schoolbook" pitchFamily="18" charset="0"/>
              </a:rPr>
              <a:t>3</a:t>
            </a:r>
            <a:r>
              <a:rPr lang="sk-SK" sz="4000" dirty="0" smtClean="0">
                <a:latin typeface="Century Schoolbook" pitchFamily="18" charset="0"/>
              </a:rPr>
              <a:t> =</a:t>
            </a:r>
          </a:p>
          <a:p>
            <a:pPr marL="342900" indent="-342900"/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46</a:t>
            </a:r>
            <a:r>
              <a:rPr lang="sk-SK" sz="4400" dirty="0" smtClean="0">
                <a:latin typeface="Century Schoolbook" pitchFamily="18" charset="0"/>
              </a:rPr>
              <a:t> +</a:t>
            </a:r>
            <a:r>
              <a:rPr lang="sk-SK" sz="4000" dirty="0" smtClean="0">
                <a:solidFill>
                  <a:srgbClr val="FF9900"/>
                </a:solidFill>
                <a:latin typeface="Century Schoolbook" pitchFamily="18" charset="0"/>
              </a:rPr>
              <a:t> 5</a:t>
            </a:r>
            <a:r>
              <a:rPr lang="sk-SK" sz="4000" dirty="0" smtClean="0">
                <a:latin typeface="Century Schoolbook" pitchFamily="18" charset="0"/>
              </a:rPr>
              <a:t> =</a:t>
            </a:r>
          </a:p>
          <a:p>
            <a:pPr marL="342900" indent="-342900"/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75</a:t>
            </a:r>
            <a:r>
              <a:rPr lang="sk-SK" sz="4400" dirty="0" smtClean="0">
                <a:latin typeface="Century Schoolbook" pitchFamily="18" charset="0"/>
              </a:rPr>
              <a:t>+</a:t>
            </a:r>
            <a:r>
              <a:rPr lang="sk-SK" sz="4000" dirty="0" smtClean="0">
                <a:solidFill>
                  <a:srgbClr val="FF9900"/>
                </a:solidFill>
                <a:latin typeface="Century Schoolbook" pitchFamily="18" charset="0"/>
              </a:rPr>
              <a:t>  9</a:t>
            </a:r>
            <a:r>
              <a:rPr lang="sk-SK" sz="4000" dirty="0" smtClean="0">
                <a:latin typeface="Century Schoolbook" pitchFamily="18" charset="0"/>
              </a:rPr>
              <a:t> =</a:t>
            </a:r>
          </a:p>
          <a:p>
            <a:pPr marL="342900" indent="-342900"/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84</a:t>
            </a:r>
            <a:r>
              <a:rPr lang="sk-SK" sz="4400" dirty="0" smtClean="0">
                <a:latin typeface="Century Schoolbook" pitchFamily="18" charset="0"/>
              </a:rPr>
              <a:t> +</a:t>
            </a:r>
            <a:r>
              <a:rPr lang="sk-SK" sz="4000" dirty="0" smtClean="0">
                <a:solidFill>
                  <a:srgbClr val="FF9900"/>
                </a:solidFill>
                <a:latin typeface="Century Schoolbook" pitchFamily="18" charset="0"/>
              </a:rPr>
              <a:t> 8</a:t>
            </a:r>
            <a:r>
              <a:rPr lang="sk-SK" sz="4000" dirty="0" smtClean="0">
                <a:latin typeface="Century Schoolbook" pitchFamily="18" charset="0"/>
              </a:rPr>
              <a:t> =</a:t>
            </a:r>
          </a:p>
        </p:txBody>
      </p:sp>
      <p:sp>
        <p:nvSpPr>
          <p:cNvPr id="9" name="Zástupný symbol dátumu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4A109-4F58-457A-AA9A-6D648CA35CA3}" type="datetime8">
              <a:rPr lang="sk-SK" smtClean="0"/>
              <a:pPr/>
              <a:t>31. 3. 2020 20:40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r="-504" b="6867"/>
          <a:stretch>
            <a:fillRect/>
          </a:stretch>
        </p:blipFill>
        <p:spPr bwMode="auto">
          <a:xfrm>
            <a:off x="0" y="-1"/>
            <a:ext cx="9144000" cy="6915981"/>
          </a:xfrm>
          <a:prstGeom prst="rect">
            <a:avLst/>
          </a:prstGeom>
          <a:noFill/>
        </p:spPr>
      </p:pic>
      <p:sp>
        <p:nvSpPr>
          <p:cNvPr id="4" name="Obdĺžnik 3"/>
          <p:cNvSpPr/>
          <p:nvPr/>
        </p:nvSpPr>
        <p:spPr>
          <a:xfrm>
            <a:off x="1000100" y="2428868"/>
            <a:ext cx="7215238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indent="-342900" algn="ctr"/>
            <a:r>
              <a:rPr lang="sk-SK" sz="9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itchFamily="18" charset="0"/>
              </a:rPr>
              <a:t>KRÁSNY DEŇ!</a:t>
            </a:r>
            <a:endParaRPr lang="sk-SK" sz="9600" b="1" spc="50" dirty="0" smtClean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Schoolbook" pitchFamily="18" charset="0"/>
            </a:endParaRPr>
          </a:p>
          <a:p>
            <a:pPr marL="342900" indent="-342900" algn="ctr"/>
            <a:endParaRPr lang="sk-SK" sz="96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7553-53D3-4F60-AEFC-1609C103B070}" type="datetime8">
              <a:rPr lang="sk-SK" smtClean="0"/>
              <a:pPr/>
              <a:t>31. 3. 2020 20:40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571472" y="1643050"/>
            <a:ext cx="75724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 smtClean="0">
                <a:hlinkClick r:id="rId2"/>
              </a:rPr>
              <a:t>https://image.shutterstock.com/image-vector/border-template-kids-numbers-illustration-260nw-627881594.jpg</a:t>
            </a:r>
            <a:r>
              <a:rPr lang="sk-SK" dirty="0" smtClean="0"/>
              <a:t> </a:t>
            </a:r>
          </a:p>
          <a:p>
            <a:r>
              <a:rPr lang="sk-SK" dirty="0" smtClean="0">
                <a:hlinkClick r:id="rId3"/>
              </a:rPr>
              <a:t>https://cdn5.vectorstock.com/i/1000x1000/34/09/border-template-with-kids-and-numbers-vector-18003409.jpg</a:t>
            </a:r>
            <a:r>
              <a:rPr lang="sk-SK" dirty="0" smtClean="0"/>
              <a:t> </a:t>
            </a:r>
            <a:endParaRPr lang="sk-SK" dirty="0"/>
          </a:p>
        </p:txBody>
      </p:sp>
      <p:sp>
        <p:nvSpPr>
          <p:cNvPr id="3" name="BlokTextu 2"/>
          <p:cNvSpPr txBox="1"/>
          <p:nvPr/>
        </p:nvSpPr>
        <p:spPr>
          <a:xfrm>
            <a:off x="3571868" y="357166"/>
            <a:ext cx="13834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dirty="0" smtClean="0"/>
              <a:t>ZDROJE:</a:t>
            </a:r>
            <a:endParaRPr lang="sk-SK" sz="280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D597-69DD-484D-9B17-F861A8393D9D}" type="datetime8">
              <a:rPr lang="sk-SK" smtClean="0"/>
              <a:pPr/>
              <a:t>31. 3. 2020 20:40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121</Words>
  <Application>Microsoft Office PowerPoint</Application>
  <PresentationFormat>Prezentácia na obrazovke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0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Mgr. Danka Spišáková</dc:creator>
  <cp:lastModifiedBy>IVANA</cp:lastModifiedBy>
  <cp:revision>68</cp:revision>
  <dcterms:created xsi:type="dcterms:W3CDTF">2020-03-19T10:27:02Z</dcterms:created>
  <dcterms:modified xsi:type="dcterms:W3CDTF">2020-03-31T18:41:01Z</dcterms:modified>
</cp:coreProperties>
</file>