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58" r:id="rId4"/>
    <p:sldId id="264" r:id="rId5"/>
    <p:sldId id="270" r:id="rId6"/>
    <p:sldId id="263" r:id="rId7"/>
    <p:sldId id="271" r:id="rId8"/>
    <p:sldId id="272" r:id="rId9"/>
    <p:sldId id="269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9900"/>
    <a:srgbClr val="99CCFF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4F132-3E0D-44B2-969C-1BD2067E67B7}" type="datetimeFigureOut">
              <a:rPr lang="sk-SK" smtClean="0"/>
              <a:pPr/>
              <a:t>16. 4. 2020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4BE8F-00FA-4F06-A665-BDD41A32F2F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0A981-9375-4F8A-B314-A177D32A5FE9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79B0-00FF-44A5-A96F-060F32D653FF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334-1C37-4599-B670-B6B07ECAB703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421-1963-400C-B467-673FD066B866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50F42-8A53-417F-8BB0-F3A549979979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C6ACB-9C61-4600-8DF6-D9516A539140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D943-7F36-4C85-A8A4-1923FCFC708B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0709-139E-4989-8576-4D5371FF494C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75E6-CBD2-46A3-8067-CF7D180B9347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326-82B2-4E89-BD24-233C84B3F701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E205-3EAA-4992-8CA3-CA584ABDC797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D7AE-F820-4357-AE77-1E27BEF3ACEA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8215-E393-4825-9990-35C22A2C589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b="7429"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14678" y="6243630"/>
            <a:ext cx="3786182" cy="614370"/>
          </a:xfrm>
        </p:spPr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928662" y="1142984"/>
            <a:ext cx="764386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ODČÍTANIE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dvojciferného a jednociferného čísla </a:t>
            </a:r>
            <a:r>
              <a:rPr lang="sk-SK" sz="53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s </a:t>
            </a:r>
            <a:r>
              <a:rPr lang="sk-SK" sz="53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Schoolbook" pitchFamily="18" charset="0"/>
              </a:rPr>
              <a:t>prechodom cez 10</a:t>
            </a:r>
            <a:endParaRPr lang="sk-SK" sz="53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 Schoolbook" pitchFamily="18" charset="0"/>
            </a:endParaRPr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398EB-DA9B-4A76-9649-A00154CC6CE5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785786" y="2643182"/>
            <a:ext cx="790043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ZOPAKUJME SI!</a:t>
            </a:r>
          </a:p>
          <a:p>
            <a:pPr marL="342900" indent="-342900" algn="ctr"/>
            <a:r>
              <a:rPr lang="sk-SK" sz="5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Píš do zošita. </a:t>
            </a:r>
          </a:p>
          <a:p>
            <a:pPr marL="342900" indent="-342900" algn="ctr"/>
            <a:r>
              <a:rPr lang="sk-SK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Nezabudni napísať dátum.</a:t>
            </a:r>
            <a:endParaRPr lang="sk-SK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6F15-7905-4449-86B5-A2AA92B45280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142976" y="2500306"/>
            <a:ext cx="66437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6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5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Dvojciferné</a:t>
            </a:r>
            <a:r>
              <a:rPr lang="sk-SK" sz="4000" dirty="0" smtClean="0">
                <a:latin typeface="Century Schoolbook" pitchFamily="18" charset="0"/>
              </a:rPr>
              <a:t> číslo má 	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dve</a:t>
            </a:r>
            <a:r>
              <a:rPr lang="sk-SK" sz="4000" dirty="0" smtClean="0">
                <a:latin typeface="Century Schoolbook" pitchFamily="18" charset="0"/>
              </a:rPr>
              <a:t> cifry.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000" dirty="0" smtClean="0">
                <a:latin typeface="Century Schoolbook" pitchFamily="18" charset="0"/>
              </a:rPr>
              <a:t>  </a:t>
            </a:r>
            <a:r>
              <a:rPr lang="sk-SK" sz="4000" b="1" dirty="0" smtClean="0">
                <a:solidFill>
                  <a:srgbClr val="006600"/>
                </a:solidFill>
                <a:latin typeface="Century Schoolbook" pitchFamily="18" charset="0"/>
              </a:rPr>
              <a:t>8</a:t>
            </a:r>
            <a:r>
              <a:rPr lang="sk-SK" sz="4000" dirty="0" smtClean="0">
                <a:latin typeface="Century Schoolbook" pitchFamily="18" charset="0"/>
              </a:rPr>
              <a:t>	</a:t>
            </a:r>
            <a:r>
              <a:rPr lang="sk-SK" sz="4000" b="1" dirty="0" smtClean="0">
                <a:solidFill>
                  <a:srgbClr val="C00000"/>
                </a:solidFill>
                <a:latin typeface="Century Schoolbook" pitchFamily="18" charset="0"/>
              </a:rPr>
              <a:t>Jednociferné</a:t>
            </a:r>
            <a:r>
              <a:rPr lang="sk-SK" sz="4000" dirty="0" smtClean="0">
                <a:latin typeface="Century Schoolbook" pitchFamily="18" charset="0"/>
              </a:rPr>
              <a:t> číslo má 	 </a:t>
            </a:r>
            <a:r>
              <a:rPr lang="sk-SK" sz="4000" dirty="0" smtClean="0">
                <a:solidFill>
                  <a:srgbClr val="C00000"/>
                </a:solidFill>
                <a:latin typeface="Century Schoolbook" pitchFamily="18" charset="0"/>
              </a:rPr>
              <a:t>jednu</a:t>
            </a:r>
            <a:r>
              <a:rPr lang="sk-SK" sz="4000" dirty="0" smtClean="0">
                <a:latin typeface="Century Schoolbook" pitchFamily="18" charset="0"/>
              </a:rPr>
              <a:t> cifru.</a:t>
            </a:r>
          </a:p>
          <a:p>
            <a:pPr marL="342900" indent="-342900"/>
            <a:endParaRPr lang="sk-SK" sz="4000" dirty="0">
              <a:latin typeface="Century Schoolbook" pitchFamily="18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769F7-A684-4020-BFA2-6CC2FEB956F8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3" name="BlokTextu 2"/>
          <p:cNvSpPr txBox="1"/>
          <p:nvPr/>
        </p:nvSpPr>
        <p:spPr>
          <a:xfrm>
            <a:off x="1071538" y="3714752"/>
            <a:ext cx="3429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MENŠENEC</a:t>
            </a:r>
            <a:endParaRPr lang="sk-SK" sz="4000" dirty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2214546" y="2571744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48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-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9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39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928926" y="4500570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33CC33"/>
                </a:solidFill>
                <a:latin typeface="Century Schoolbook" pitchFamily="18" charset="0"/>
              </a:rPr>
              <a:t>MENŠITEĽ</a:t>
            </a:r>
            <a:endParaRPr lang="sk-SK" sz="4000" dirty="0">
              <a:solidFill>
                <a:srgbClr val="33CC33"/>
              </a:solidFill>
              <a:latin typeface="Century Schoolbook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5786446" y="3857628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ROZDIEL</a:t>
            </a:r>
            <a:endParaRPr lang="sk-SK" sz="4000" dirty="0">
              <a:latin typeface="Century Schoolbook" pitchFamily="18" charset="0"/>
            </a:endParaRPr>
          </a:p>
        </p:txBody>
      </p:sp>
      <p:cxnSp>
        <p:nvCxnSpPr>
          <p:cNvPr id="7" name="Rovná spojnica 6"/>
          <p:cNvCxnSpPr/>
          <p:nvPr/>
        </p:nvCxnSpPr>
        <p:spPr>
          <a:xfrm rot="5400000">
            <a:off x="2214546" y="3286124"/>
            <a:ext cx="500066" cy="5000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>
            <a:endCxn id="5" idx="0"/>
          </p:cNvCxnSpPr>
          <p:nvPr/>
        </p:nvCxnSpPr>
        <p:spPr>
          <a:xfrm rot="5400000">
            <a:off x="3982637" y="3911207"/>
            <a:ext cx="1143008" cy="357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6286512" y="3286124"/>
            <a:ext cx="642942" cy="571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0911A-C359-441C-9932-D4E37620E593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55523" t="20972" r="411" b="56250"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981" t="1389" r="10105" b="79166"/>
          <a:stretch>
            <a:fillRect/>
          </a:stretch>
        </p:blipFill>
        <p:spPr bwMode="auto">
          <a:xfrm>
            <a:off x="7072330" y="0"/>
            <a:ext cx="1643074" cy="1769464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5722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1. </a:t>
            </a:r>
            <a:r>
              <a:rPr lang="sk-SK" sz="4000" b="1" dirty="0"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pôsob odčítania</a:t>
            </a:r>
          </a:p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 využitím znázornenia </a:t>
            </a:r>
          </a:p>
          <a:p>
            <a:pPr marL="342900" indent="-34290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857224" y="2143116"/>
            <a:ext cx="4143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3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2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-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6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2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6</a:t>
            </a:r>
            <a:endParaRPr lang="sk-SK" sz="5400" dirty="0">
              <a:solidFill>
                <a:srgbClr val="33CC33"/>
              </a:solidFill>
              <a:latin typeface="Century Schoolbook" pitchFamily="18" charset="0"/>
            </a:endParaRPr>
          </a:p>
        </p:txBody>
      </p:sp>
      <p:sp>
        <p:nvSpPr>
          <p:cNvPr id="48" name="BlokTextu 47"/>
          <p:cNvSpPr txBox="1"/>
          <p:nvPr/>
        </p:nvSpPr>
        <p:spPr>
          <a:xfrm>
            <a:off x="4572000" y="3000372"/>
            <a:ext cx="928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49" name="Zástupný symbol dátumu 4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C0B02-998E-4567-81E5-1D5D2EBF9DEF}" type="datetime8">
              <a:rPr lang="sk-SK" smtClean="0"/>
              <a:pPr/>
              <a:t>16. 4. 2020 9:27</a:t>
            </a:fld>
            <a:endParaRPr lang="sk-SK"/>
          </a:p>
        </p:txBody>
      </p:sp>
      <p:sp>
        <p:nvSpPr>
          <p:cNvPr id="40" name="Ovál 39"/>
          <p:cNvSpPr/>
          <p:nvPr/>
        </p:nvSpPr>
        <p:spPr>
          <a:xfrm>
            <a:off x="827584" y="2996952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5" name="Ovál 44"/>
          <p:cNvSpPr/>
          <p:nvPr/>
        </p:nvSpPr>
        <p:spPr>
          <a:xfrm>
            <a:off x="1331640" y="2996952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6" name="Ovál 45"/>
          <p:cNvSpPr/>
          <p:nvPr/>
        </p:nvSpPr>
        <p:spPr>
          <a:xfrm>
            <a:off x="1835696" y="2996952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47" name="Rovná spojnica 46"/>
          <p:cNvCxnSpPr/>
          <p:nvPr/>
        </p:nvCxnSpPr>
        <p:spPr>
          <a:xfrm rot="5400000">
            <a:off x="2268884" y="3139828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ovná spojnica 50"/>
          <p:cNvCxnSpPr/>
          <p:nvPr/>
        </p:nvCxnSpPr>
        <p:spPr>
          <a:xfrm rot="5400000">
            <a:off x="2484908" y="3139828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ál 52"/>
          <p:cNvSpPr/>
          <p:nvPr/>
        </p:nvSpPr>
        <p:spPr>
          <a:xfrm>
            <a:off x="827584" y="3645024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4" name="Ovál 53"/>
          <p:cNvSpPr/>
          <p:nvPr/>
        </p:nvSpPr>
        <p:spPr>
          <a:xfrm>
            <a:off x="1331640" y="3645024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59" name="Rovná spojnica 58"/>
          <p:cNvCxnSpPr/>
          <p:nvPr/>
        </p:nvCxnSpPr>
        <p:spPr>
          <a:xfrm rot="5400000">
            <a:off x="1692820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ovná spojnica 59"/>
          <p:cNvCxnSpPr/>
          <p:nvPr/>
        </p:nvCxnSpPr>
        <p:spPr>
          <a:xfrm rot="5400000">
            <a:off x="1836836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ovná spojnica 60"/>
          <p:cNvCxnSpPr/>
          <p:nvPr/>
        </p:nvCxnSpPr>
        <p:spPr>
          <a:xfrm rot="5400000">
            <a:off x="1980852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ovná spojnica 61"/>
          <p:cNvCxnSpPr/>
          <p:nvPr/>
        </p:nvCxnSpPr>
        <p:spPr>
          <a:xfrm rot="5400000">
            <a:off x="2124868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ovná spojnica 62"/>
          <p:cNvCxnSpPr/>
          <p:nvPr/>
        </p:nvCxnSpPr>
        <p:spPr>
          <a:xfrm rot="5400000">
            <a:off x="2268884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ovná spojnica 63"/>
          <p:cNvCxnSpPr/>
          <p:nvPr/>
        </p:nvCxnSpPr>
        <p:spPr>
          <a:xfrm rot="5400000">
            <a:off x="2412900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ovná spojnica 64"/>
          <p:cNvCxnSpPr/>
          <p:nvPr/>
        </p:nvCxnSpPr>
        <p:spPr>
          <a:xfrm rot="5400000">
            <a:off x="2556916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ovná spojnica 65"/>
          <p:cNvCxnSpPr/>
          <p:nvPr/>
        </p:nvCxnSpPr>
        <p:spPr>
          <a:xfrm rot="5400000">
            <a:off x="2700932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ovná spojnica 66"/>
          <p:cNvCxnSpPr/>
          <p:nvPr/>
        </p:nvCxnSpPr>
        <p:spPr>
          <a:xfrm rot="5400000">
            <a:off x="2844948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ovná spojnica 67"/>
          <p:cNvCxnSpPr/>
          <p:nvPr/>
        </p:nvCxnSpPr>
        <p:spPr>
          <a:xfrm rot="5400000">
            <a:off x="2988964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ovná spojnica 68"/>
          <p:cNvCxnSpPr/>
          <p:nvPr/>
        </p:nvCxnSpPr>
        <p:spPr>
          <a:xfrm rot="5400000">
            <a:off x="3132980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ovná spojnica 69"/>
          <p:cNvCxnSpPr/>
          <p:nvPr/>
        </p:nvCxnSpPr>
        <p:spPr>
          <a:xfrm rot="5400000">
            <a:off x="3276996" y="3715892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ál 72"/>
          <p:cNvSpPr/>
          <p:nvPr/>
        </p:nvSpPr>
        <p:spPr>
          <a:xfrm>
            <a:off x="1835696" y="3429000"/>
            <a:ext cx="1512168" cy="93610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75" name="Ovál 74"/>
          <p:cNvSpPr/>
          <p:nvPr/>
        </p:nvSpPr>
        <p:spPr>
          <a:xfrm>
            <a:off x="5364088" y="3356992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6" name="Ovál 75"/>
          <p:cNvSpPr/>
          <p:nvPr/>
        </p:nvSpPr>
        <p:spPr>
          <a:xfrm>
            <a:off x="5868144" y="3356992"/>
            <a:ext cx="432048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77" name="Rovná spojnica 76"/>
          <p:cNvCxnSpPr/>
          <p:nvPr/>
        </p:nvCxnSpPr>
        <p:spPr>
          <a:xfrm rot="5400000">
            <a:off x="6229324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ovná spojnica 77"/>
          <p:cNvCxnSpPr/>
          <p:nvPr/>
        </p:nvCxnSpPr>
        <p:spPr>
          <a:xfrm rot="5400000">
            <a:off x="6373340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ovná spojnica 78"/>
          <p:cNvCxnSpPr/>
          <p:nvPr/>
        </p:nvCxnSpPr>
        <p:spPr>
          <a:xfrm rot="5400000">
            <a:off x="6517356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ovná spojnica 79"/>
          <p:cNvCxnSpPr/>
          <p:nvPr/>
        </p:nvCxnSpPr>
        <p:spPr>
          <a:xfrm rot="5400000">
            <a:off x="6661372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ovná spojnica 80"/>
          <p:cNvCxnSpPr/>
          <p:nvPr/>
        </p:nvCxnSpPr>
        <p:spPr>
          <a:xfrm rot="5400000">
            <a:off x="6805388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ovná spojnica 81"/>
          <p:cNvCxnSpPr/>
          <p:nvPr/>
        </p:nvCxnSpPr>
        <p:spPr>
          <a:xfrm rot="5400000">
            <a:off x="6949404" y="3427860"/>
            <a:ext cx="500066" cy="214314"/>
          </a:xfrm>
          <a:prstGeom prst="line">
            <a:avLst/>
          </a:prstGeom>
          <a:ln w="3810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ovná spojnica 85"/>
          <p:cNvCxnSpPr/>
          <p:nvPr/>
        </p:nvCxnSpPr>
        <p:spPr>
          <a:xfrm rot="16200000" flipH="1">
            <a:off x="3384723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ovná spojnica 86"/>
          <p:cNvCxnSpPr/>
          <p:nvPr/>
        </p:nvCxnSpPr>
        <p:spPr>
          <a:xfrm rot="16200000" flipH="1">
            <a:off x="3240707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ovná spojnica 87"/>
          <p:cNvCxnSpPr/>
          <p:nvPr/>
        </p:nvCxnSpPr>
        <p:spPr>
          <a:xfrm rot="16200000" flipH="1">
            <a:off x="3096691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ovná spojnica 88"/>
          <p:cNvCxnSpPr/>
          <p:nvPr/>
        </p:nvCxnSpPr>
        <p:spPr>
          <a:xfrm rot="16200000" flipH="1">
            <a:off x="2952675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ovná spojnica 89"/>
          <p:cNvCxnSpPr/>
          <p:nvPr/>
        </p:nvCxnSpPr>
        <p:spPr>
          <a:xfrm rot="16200000" flipH="1">
            <a:off x="2808659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ovná spojnica 90"/>
          <p:cNvCxnSpPr/>
          <p:nvPr/>
        </p:nvCxnSpPr>
        <p:spPr>
          <a:xfrm rot="16200000" flipH="1">
            <a:off x="2664643" y="3752181"/>
            <a:ext cx="357190" cy="1428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0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786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2. </a:t>
            </a:r>
            <a:r>
              <a:rPr lang="sk-SK" sz="4000" b="1" dirty="0">
                <a:solidFill>
                  <a:srgbClr val="FF0000"/>
                </a:solidFill>
                <a:latin typeface="Century Schoolbook" pitchFamily="18" charset="0"/>
              </a:rPr>
              <a:t>s</a:t>
            </a:r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pôsob sčítania</a:t>
            </a:r>
          </a:p>
          <a:p>
            <a:pPr marL="342900" indent="-34290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Odčítanie po jednom</a:t>
            </a:r>
            <a:endParaRPr lang="sk-SK" sz="4000" dirty="0" smtClean="0">
              <a:solidFill>
                <a:srgbClr val="0070C0"/>
              </a:solidFill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B0F0"/>
                </a:solidFill>
                <a:latin typeface="Century Schoolbook" pitchFamily="18" charset="0"/>
              </a:rPr>
              <a:t>3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2</a:t>
            </a:r>
            <a:r>
              <a:rPr lang="sk-SK" sz="5400" b="1" dirty="0" smtClean="0">
                <a:latin typeface="Century Schoolbook" pitchFamily="18" charset="0"/>
              </a:rPr>
              <a:t>-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6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B0F0"/>
                </a:solidFill>
                <a:latin typeface="Century Schoolbook" pitchFamily="18" charset="0"/>
              </a:rPr>
              <a:t>2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6</a:t>
            </a:r>
            <a:r>
              <a:rPr lang="sk-SK" sz="5400" b="1" dirty="0" smtClean="0"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642910" y="3500438"/>
            <a:ext cx="80010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800" dirty="0" smtClean="0">
                <a:latin typeface="Century Schoolbook" pitchFamily="18" charset="0"/>
              </a:rPr>
              <a:t>	Hľadám </a:t>
            </a:r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prvé</a:t>
            </a:r>
            <a:r>
              <a:rPr lang="sk-SK" sz="4800" dirty="0" smtClean="0">
                <a:latin typeface="Century Schoolbook" pitchFamily="18" charset="0"/>
              </a:rPr>
              <a:t> číslo</a:t>
            </a:r>
          </a:p>
          <a:p>
            <a:pPr marL="342900" indent="-342900"/>
            <a:r>
              <a:rPr lang="sk-SK" sz="4800" dirty="0">
                <a:latin typeface="Century Schoolbook" pitchFamily="18" charset="0"/>
              </a:rPr>
              <a:t>	</a:t>
            </a:r>
            <a:r>
              <a:rPr lang="sk-SK" sz="4800" dirty="0" smtClean="0">
                <a:latin typeface="Century Schoolbook" pitchFamily="18" charset="0"/>
              </a:rPr>
              <a:t>pred číslom 32.</a:t>
            </a:r>
          </a:p>
          <a:p>
            <a:pPr marL="342900" indent="-342900"/>
            <a:r>
              <a:rPr lang="sk-SK" sz="4800" dirty="0">
                <a:latin typeface="Century Schoolbook" pitchFamily="18" charset="0"/>
              </a:rPr>
              <a:t>	</a:t>
            </a:r>
            <a:r>
              <a:rPr lang="sk-SK" sz="4800" dirty="0" smtClean="0">
                <a:latin typeface="Century Schoolbook" pitchFamily="18" charset="0"/>
              </a:rPr>
              <a:t>Hovorím: 31,30,29,28,27,26 </a:t>
            </a: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38A4-9955-419F-BB45-658A18CF291A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69" r="62103" b="79166"/>
          <a:stretch>
            <a:fillRect/>
          </a:stretch>
        </p:blipFill>
        <p:spPr bwMode="auto">
          <a:xfrm>
            <a:off x="6786578" y="0"/>
            <a:ext cx="2186032" cy="1821693"/>
          </a:xfrm>
          <a:prstGeom prst="rect">
            <a:avLst/>
          </a:prstGeom>
          <a:noFill/>
        </p:spPr>
      </p:pic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1045" t="20834" r="55409" b="56398"/>
          <a:stretch>
            <a:fillRect/>
          </a:stretch>
        </p:blipFill>
        <p:spPr bwMode="auto">
          <a:xfrm>
            <a:off x="0" y="1643050"/>
            <a:ext cx="9144001" cy="5214950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357158" y="214290"/>
            <a:ext cx="68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sk-SK" sz="4000" b="1" dirty="0" smtClean="0">
                <a:solidFill>
                  <a:srgbClr val="FF0000"/>
                </a:solidFill>
                <a:latin typeface="Century Schoolbook" pitchFamily="18" charset="0"/>
              </a:rPr>
              <a:t>3. spôsob odčítania</a:t>
            </a:r>
          </a:p>
          <a:p>
            <a:pPr marL="742950" indent="-742950"/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S </a:t>
            </a:r>
            <a:r>
              <a:rPr lang="sk-SK" sz="4000" b="1" dirty="0" smtClean="0">
                <a:solidFill>
                  <a:srgbClr val="0070C0"/>
                </a:solidFill>
                <a:latin typeface="Century Schoolbook" pitchFamily="18" charset="0"/>
              </a:rPr>
              <a:t>použitím rozkladu </a:t>
            </a:r>
          </a:p>
          <a:p>
            <a:pPr marL="742950" indent="-742950"/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785786" y="2285992"/>
            <a:ext cx="78581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5400" b="1" dirty="0" smtClean="0">
                <a:solidFill>
                  <a:srgbClr val="0070C0"/>
                </a:solidFill>
                <a:latin typeface="Century Schoolbook" pitchFamily="18" charset="0"/>
              </a:rPr>
              <a:t>3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2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-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33CC33"/>
                </a:solidFill>
                <a:latin typeface="Century Schoolbook" pitchFamily="18" charset="0"/>
              </a:rPr>
              <a:t>6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latin typeface="Century Schoolbook" pitchFamily="18" charset="0"/>
              </a:rPr>
              <a:t>=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32 – 2 – 4 = </a:t>
            </a: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</a:t>
            </a:r>
            <a:r>
              <a:rPr lang="sk-SK" sz="5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sk-SK" sz="5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    </a:t>
            </a:r>
            <a:endParaRPr lang="sk-SK" sz="5400" b="1" dirty="0" smtClean="0">
              <a:solidFill>
                <a:srgbClr val="FF0000"/>
              </a:solidFill>
              <a:latin typeface="Century Schoolbook" pitchFamily="18" charset="0"/>
            </a:endParaRPr>
          </a:p>
          <a:p>
            <a:pPr marL="342900" indent="-342900"/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</a:t>
            </a:r>
            <a:r>
              <a:rPr lang="sk-SK" sz="5400" b="1" dirty="0" smtClean="0">
                <a:solidFill>
                  <a:srgbClr val="FF0000"/>
                </a:solidFill>
                <a:latin typeface="Century Schoolbook" pitchFamily="18" charset="0"/>
              </a:rPr>
              <a:t>			30 – 4 = 26 </a:t>
            </a:r>
            <a:r>
              <a:rPr lang="sk-SK" sz="5400" b="1" dirty="0" smtClean="0">
                <a:latin typeface="Century Schoolbook" pitchFamily="18" charset="0"/>
              </a:rPr>
              <a:t>			</a:t>
            </a:r>
            <a:r>
              <a:rPr lang="sk-SK" sz="5400" b="1" dirty="0" smtClean="0">
                <a:latin typeface="Century Schoolbook" pitchFamily="18" charset="0"/>
              </a:rPr>
              <a:t> </a:t>
            </a:r>
            <a:r>
              <a:rPr lang="sk-SK" sz="5400" b="1" dirty="0" smtClean="0">
                <a:solidFill>
                  <a:srgbClr val="006600"/>
                </a:solidFill>
                <a:latin typeface="Century Schoolbook" pitchFamily="18" charset="0"/>
              </a:rPr>
              <a:t>	</a:t>
            </a:r>
            <a:endParaRPr lang="sk-SK" sz="5400" dirty="0">
              <a:latin typeface="Century Schoolbook" pitchFamily="18" charset="0"/>
            </a:endParaRPr>
          </a:p>
        </p:txBody>
      </p:sp>
      <p:grpSp>
        <p:nvGrpSpPr>
          <p:cNvPr id="2" name="Skupina 10"/>
          <p:cNvGrpSpPr/>
          <p:nvPr/>
        </p:nvGrpSpPr>
        <p:grpSpPr>
          <a:xfrm>
            <a:off x="1907704" y="3140968"/>
            <a:ext cx="1076700" cy="500066"/>
            <a:chOff x="2050580" y="3212406"/>
            <a:chExt cx="1076700" cy="500066"/>
          </a:xfrm>
        </p:grpSpPr>
        <p:cxnSp>
          <p:nvCxnSpPr>
            <p:cNvPr id="7" name="Rovná spojnica 6"/>
            <p:cNvCxnSpPr/>
            <p:nvPr/>
          </p:nvCxnSpPr>
          <p:spPr>
            <a:xfrm rot="5400000">
              <a:off x="2050580" y="3212406"/>
              <a:ext cx="500066" cy="500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rot="16200000" flipH="1">
              <a:off x="2662933" y="3248125"/>
              <a:ext cx="500066" cy="42862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bdĺžnik 11"/>
          <p:cNvSpPr/>
          <p:nvPr/>
        </p:nvSpPr>
        <p:spPr>
          <a:xfrm>
            <a:off x="1331640" y="3717032"/>
            <a:ext cx="864096" cy="7932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2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2555776" y="3717032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800" b="1" dirty="0" smtClean="0">
                <a:solidFill>
                  <a:srgbClr val="33CC33"/>
                </a:solidFill>
                <a:latin typeface="Century Schoolbook" pitchFamily="18" charset="0"/>
              </a:rPr>
              <a:t>4</a:t>
            </a:r>
            <a:endParaRPr lang="sk-SK" sz="4800" dirty="0">
              <a:solidFill>
                <a:srgbClr val="33CC33"/>
              </a:solidFill>
            </a:endParaRPr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6635-B4F0-41ED-9928-190A44163F4E}" type="datetime8">
              <a:rPr lang="sk-SK" smtClean="0"/>
              <a:pPr/>
              <a:t>16. 4. 2020 9:50</a:t>
            </a:fld>
            <a:endParaRPr lang="sk-SK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l="55523" t="20972" r="411" b="56250"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  <p:pic>
        <p:nvPicPr>
          <p:cNvPr id="16386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981" t="1389" r="10105" b="79166"/>
          <a:stretch>
            <a:fillRect/>
          </a:stretch>
        </p:blipFill>
        <p:spPr bwMode="auto">
          <a:xfrm>
            <a:off x="7286644" y="0"/>
            <a:ext cx="1643074" cy="1769464"/>
          </a:xfrm>
          <a:prstGeom prst="rect">
            <a:avLst/>
          </a:prstGeom>
          <a:noFill/>
        </p:spPr>
      </p:pic>
      <p:sp>
        <p:nvSpPr>
          <p:cNvPr id="4" name="BlokTextu 3"/>
          <p:cNvSpPr txBox="1"/>
          <p:nvPr/>
        </p:nvSpPr>
        <p:spPr>
          <a:xfrm>
            <a:off x="-285784" y="0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000" b="1" dirty="0" smtClean="0">
                <a:latin typeface="Century Schoolbook" pitchFamily="18" charset="0"/>
              </a:rPr>
              <a:t>	Vypočítaj príklady a použi 4. </a:t>
            </a:r>
            <a:r>
              <a:rPr lang="sk-SK" sz="4000" b="1" dirty="0" smtClean="0">
                <a:latin typeface="Century Schoolbook" pitchFamily="18" charset="0"/>
              </a:rPr>
              <a:t>rozklad</a:t>
            </a:r>
            <a:r>
              <a:rPr lang="sk-SK" sz="4000" b="1" dirty="0" smtClean="0">
                <a:latin typeface="Century Schoolbook" pitchFamily="18" charset="0"/>
              </a:rPr>
              <a:t>.</a:t>
            </a:r>
            <a:endParaRPr lang="sk-SK" sz="3600" dirty="0" smtClean="0">
              <a:latin typeface="Century Schoolbook" pitchFamily="18" charset="0"/>
            </a:endParaRPr>
          </a:p>
        </p:txBody>
      </p:sp>
      <p:sp>
        <p:nvSpPr>
          <p:cNvPr id="9" name="Zástupný symbol dátumu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0AAD-0107-45AB-A90B-F9C6247AD3D6}" type="datetime8">
              <a:rPr lang="sk-SK" smtClean="0"/>
              <a:pPr/>
              <a:t>16. 4. 2020 9:57</a:t>
            </a:fld>
            <a:endParaRPr lang="sk-SK"/>
          </a:p>
        </p:txBody>
      </p:sp>
      <p:sp>
        <p:nvSpPr>
          <p:cNvPr id="10" name="BlokTextu 9"/>
          <p:cNvSpPr txBox="1"/>
          <p:nvPr/>
        </p:nvSpPr>
        <p:spPr>
          <a:xfrm>
            <a:off x="714348" y="2071678"/>
            <a:ext cx="2500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2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5357818" y="2071678"/>
            <a:ext cx="2500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2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5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3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8</a:t>
            </a:r>
            <a:r>
              <a:rPr lang="sk-SK" sz="4400" dirty="0" smtClean="0">
                <a:latin typeface="Century Schoolbook" pitchFamily="18" charset="0"/>
              </a:rPr>
              <a:t> 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- 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9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  <a:p>
            <a:pPr marL="342900" indent="-342900"/>
            <a:r>
              <a:rPr lang="sk-SK" sz="4400" dirty="0" smtClean="0">
                <a:solidFill>
                  <a:srgbClr val="FF9900"/>
                </a:solidFill>
                <a:latin typeface="Century Schoolbook" pitchFamily="18" charset="0"/>
              </a:rPr>
              <a:t>6</a:t>
            </a:r>
            <a:r>
              <a:rPr lang="sk-SK" sz="4400" dirty="0" smtClean="0">
                <a:solidFill>
                  <a:srgbClr val="0070C0"/>
                </a:solidFill>
                <a:latin typeface="Century Schoolbook" pitchFamily="18" charset="0"/>
              </a:rPr>
              <a:t>4</a:t>
            </a:r>
            <a:r>
              <a:rPr lang="sk-SK" sz="4400" dirty="0" smtClean="0">
                <a:latin typeface="Century Schoolbook" pitchFamily="18" charset="0"/>
              </a:rPr>
              <a:t> </a:t>
            </a:r>
            <a:r>
              <a:rPr lang="sk-SK" sz="4400" smtClean="0">
                <a:latin typeface="Century Schoolbook" pitchFamily="18" charset="0"/>
              </a:rPr>
              <a:t>- </a:t>
            </a:r>
            <a:r>
              <a:rPr lang="sk-SK" sz="4400" smtClean="0">
                <a:solidFill>
                  <a:srgbClr val="0070C0"/>
                </a:solidFill>
                <a:latin typeface="Century Schoolbook" pitchFamily="18" charset="0"/>
              </a:rPr>
              <a:t>7</a:t>
            </a:r>
            <a:r>
              <a:rPr lang="sk-SK" sz="4400" smtClean="0">
                <a:latin typeface="Century Schoolbook" pitchFamily="18" charset="0"/>
              </a:rPr>
              <a:t> </a:t>
            </a:r>
            <a:r>
              <a:rPr lang="sk-SK" sz="4400" dirty="0" smtClean="0">
                <a:latin typeface="Century Schoolbook" pitchFamily="18" charset="0"/>
              </a:rPr>
              <a:t>=</a:t>
            </a:r>
            <a:endParaRPr lang="sk-SK" sz="4000" dirty="0" smtClean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Výsledok vyhľadávania obrázkov pre dopyt maths frame"/>
          <p:cNvPicPr>
            <a:picLocks noChangeAspect="1" noChangeArrowheads="1"/>
          </p:cNvPicPr>
          <p:nvPr/>
        </p:nvPicPr>
        <p:blipFill>
          <a:blip r:embed="rId2" cstate="print"/>
          <a:srcRect r="-504" b="6867"/>
          <a:stretch>
            <a:fillRect/>
          </a:stretch>
        </p:blipFill>
        <p:spPr bwMode="auto">
          <a:xfrm>
            <a:off x="0" y="-1"/>
            <a:ext cx="9144000" cy="6915981"/>
          </a:xfrm>
          <a:prstGeom prst="rect">
            <a:avLst/>
          </a:prstGeom>
          <a:noFill/>
        </p:spPr>
      </p:pic>
      <p:sp>
        <p:nvSpPr>
          <p:cNvPr id="4" name="Obdĺžnik 3"/>
          <p:cNvSpPr/>
          <p:nvPr/>
        </p:nvSpPr>
        <p:spPr>
          <a:xfrm>
            <a:off x="1000100" y="2428868"/>
            <a:ext cx="721523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/>
            <a:r>
              <a:rPr lang="sk-SK" sz="9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itchFamily="18" charset="0"/>
              </a:rPr>
              <a:t>KRÁSNY DEŇ!</a:t>
            </a:r>
            <a:endParaRPr lang="sk-SK" sz="9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itchFamily="18" charset="0"/>
            </a:endParaRPr>
          </a:p>
          <a:p>
            <a:pPr marL="342900" indent="-342900" algn="ctr"/>
            <a:endParaRPr lang="sk-SK" sz="96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7553-53D3-4F60-AEFC-1609C103B070}" type="datetime8">
              <a:rPr lang="sk-SK" smtClean="0"/>
              <a:pPr/>
              <a:t>16. 4. 2020 9:27</a:t>
            </a:fld>
            <a:endParaRPr lang="sk-S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132</Words>
  <Application>Microsoft Office PowerPoint</Application>
  <PresentationFormat>Prezentácia na obrazovke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IVANA</cp:lastModifiedBy>
  <cp:revision>86</cp:revision>
  <dcterms:created xsi:type="dcterms:W3CDTF">2020-03-19T10:27:02Z</dcterms:created>
  <dcterms:modified xsi:type="dcterms:W3CDTF">2020-04-16T07:59:16Z</dcterms:modified>
</cp:coreProperties>
</file>