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026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D495D-C480-4EB5-99C3-CBBC0A285C89}" type="datetimeFigureOut">
              <a:rPr lang="sk-SK" smtClean="0"/>
              <a:pPr/>
              <a:t>28. 4. 2020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817F5E-31F6-4422-9754-45BEADAF3836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951312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C84E-C129-4868-94C3-CD3909DCB6B8}" type="datetime8">
              <a:rPr lang="sk-SK" smtClean="0"/>
              <a:pPr/>
              <a:t>28. 4. 2020 18:04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FE0F1-478B-4874-887F-BACA75E6BF4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2C9E7-983C-45AD-A24D-59471D36E289}" type="datetime8">
              <a:rPr lang="sk-SK" smtClean="0"/>
              <a:pPr/>
              <a:t>28. 4. 2020 18:04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FE0F1-478B-4874-887F-BACA75E6BF4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C52B0-035B-450D-AE96-880DFAFFE104}" type="datetime8">
              <a:rPr lang="sk-SK" smtClean="0"/>
              <a:pPr/>
              <a:t>28. 4. 2020 18:04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FE0F1-478B-4874-887F-BACA75E6BF4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87DE4-D127-4929-9521-9342C732F753}" type="datetime8">
              <a:rPr lang="sk-SK" smtClean="0"/>
              <a:pPr/>
              <a:t>28. 4. 2020 18:04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FE0F1-478B-4874-887F-BACA75E6BF4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A1E5F-9194-4781-8F7A-066F5A8D2804}" type="datetime8">
              <a:rPr lang="sk-SK" smtClean="0"/>
              <a:pPr/>
              <a:t>28. 4. 2020 18:04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FE0F1-478B-4874-887F-BACA75E6BF4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5AA6-3036-4B13-A05C-B3AB408A12DE}" type="datetime8">
              <a:rPr lang="sk-SK" smtClean="0"/>
              <a:pPr/>
              <a:t>28. 4. 2020 18:04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FE0F1-478B-4874-887F-BACA75E6BF4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62833-C3ED-4792-B19B-7057A483A0E9}" type="datetime8">
              <a:rPr lang="sk-SK" smtClean="0"/>
              <a:pPr/>
              <a:t>28. 4. 2020 18:04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FE0F1-478B-4874-887F-BACA75E6BF4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3BBB5-27E1-4C92-84EA-BB2C4A8B2659}" type="datetime8">
              <a:rPr lang="sk-SK" smtClean="0"/>
              <a:pPr/>
              <a:t>28. 4. 2020 18:04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FE0F1-478B-4874-887F-BACA75E6BF4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D4F00-2C16-4BF2-8904-78EEEA805619}" type="datetime8">
              <a:rPr lang="sk-SK" smtClean="0"/>
              <a:pPr/>
              <a:t>28. 4. 2020 18:04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FE0F1-478B-4874-887F-BACA75E6BF4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F8BF4-925A-4027-B181-732F88C1221E}" type="datetime8">
              <a:rPr lang="sk-SK" smtClean="0"/>
              <a:pPr/>
              <a:t>28. 4. 2020 18:04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FE0F1-478B-4874-887F-BACA75E6BF4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130F5-7409-4FF2-8B35-362E585BE7B6}" type="datetime8">
              <a:rPr lang="sk-SK" smtClean="0"/>
              <a:pPr/>
              <a:t>28. 4. 2020 18:04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FE0F1-478B-4874-887F-BACA75E6BF4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4F27-AF1D-46A7-81E1-4C30B5ED170D}" type="datetime8">
              <a:rPr lang="sk-SK" smtClean="0"/>
              <a:pPr/>
              <a:t>28. 4. 2020 18:04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FE0F1-478B-4874-887F-BACA75E6BF47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alftone Abstract Background - SUBPNG / PNGFL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1268" name="Picture 4" descr="game of sudoku on white background Stock Photo: 54785864 - Alamy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74" t="2539" r="871" b="9149"/>
          <a:stretch>
            <a:fillRect/>
          </a:stretch>
        </p:blipFill>
        <p:spPr bwMode="auto">
          <a:xfrm>
            <a:off x="1714480" y="1500174"/>
            <a:ext cx="5500726" cy="4374846"/>
          </a:xfrm>
          <a:prstGeom prst="rect">
            <a:avLst/>
          </a:prstGeom>
          <a:noFill/>
        </p:spPr>
      </p:pic>
      <p:sp>
        <p:nvSpPr>
          <p:cNvPr id="6" name="Obdĺžnik 5"/>
          <p:cNvSpPr/>
          <p:nvPr/>
        </p:nvSpPr>
        <p:spPr>
          <a:xfrm>
            <a:off x="1428728" y="285728"/>
            <a:ext cx="6000792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sk-SK" sz="11500" b="1" cap="none" spc="50" dirty="0" err="1" smtClean="0">
                <a:ln w="11430"/>
                <a:gradFill>
                  <a:gsLst>
                    <a:gs pos="0">
                      <a:srgbClr val="000000"/>
                    </a:gs>
                    <a:gs pos="39999">
                      <a:srgbClr val="0A128C"/>
                    </a:gs>
                    <a:gs pos="70000">
                      <a:srgbClr val="181CC7"/>
                    </a:gs>
                    <a:gs pos="88000">
                      <a:srgbClr val="7005D4"/>
                    </a:gs>
                    <a:gs pos="100000">
                      <a:srgbClr val="8C3D91"/>
                    </a:gs>
                  </a:gsLst>
                  <a:lin ang="5400000" scaled="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lgerian" pitchFamily="82" charset="0"/>
              </a:rPr>
              <a:t>SuDoku</a:t>
            </a:r>
            <a:endParaRPr lang="sk-SK" sz="11500" b="1" cap="none" spc="50" dirty="0">
              <a:ln w="11430"/>
              <a:gradFill>
                <a:gsLst>
                  <a:gs pos="0">
                    <a:srgbClr val="000000"/>
                  </a:gs>
                  <a:gs pos="39999">
                    <a:srgbClr val="0A128C"/>
                  </a:gs>
                  <a:gs pos="70000">
                    <a:srgbClr val="181CC7"/>
                  </a:gs>
                  <a:gs pos="88000">
                    <a:srgbClr val="7005D4"/>
                  </a:gs>
                  <a:gs pos="100000">
                    <a:srgbClr val="8C3D91"/>
                  </a:gs>
                </a:gsLst>
                <a:lin ang="5400000" scaled="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lgerian" pitchFamily="82" charset="0"/>
            </a:endParaRPr>
          </a:p>
        </p:txBody>
      </p:sp>
      <p:sp>
        <p:nvSpPr>
          <p:cNvPr id="7" name="BlokTextu 6"/>
          <p:cNvSpPr txBox="1"/>
          <p:nvPr/>
        </p:nvSpPr>
        <p:spPr>
          <a:xfrm>
            <a:off x="3286116" y="6488668"/>
            <a:ext cx="2206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smtClean="0"/>
              <a:t>Mgr. Danka Spišáková</a:t>
            </a:r>
            <a:endParaRPr lang="sk-SK" dirty="0"/>
          </a:p>
        </p:txBody>
      </p:sp>
      <p:sp>
        <p:nvSpPr>
          <p:cNvPr id="8" name="Zástupný symbol dátumu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CD8F4-2DC4-4705-9806-6A05759499C1}" type="datetime8">
              <a:rPr lang="sk-SK" smtClean="0"/>
              <a:pPr/>
              <a:t>28. 4. 2020 18:04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alftone Abstract Background - SUBPNG / PNGFL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BlokTextu 2"/>
          <p:cNvSpPr txBox="1"/>
          <p:nvPr/>
        </p:nvSpPr>
        <p:spPr>
          <a:xfrm>
            <a:off x="642910" y="1357298"/>
            <a:ext cx="75009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200" b="1" dirty="0" smtClean="0">
                <a:solidFill>
                  <a:srgbClr val="FF0000"/>
                </a:solidFill>
                <a:latin typeface="Century Schoolbook" pitchFamily="18" charset="0"/>
              </a:rPr>
              <a:t>Rieš SUDOKU podľa pravidiel.</a:t>
            </a:r>
          </a:p>
          <a:p>
            <a:r>
              <a:rPr lang="sk-SK" sz="3200" dirty="0" smtClean="0">
                <a:latin typeface="Century Schoolbook" pitchFamily="18" charset="0"/>
              </a:rPr>
              <a:t>Použi čísla 1, 2, 3 a 4. </a:t>
            </a:r>
            <a:endParaRPr lang="sk-SK" sz="3200" dirty="0">
              <a:latin typeface="Century Schoolbook" pitchFamily="18" charset="0"/>
            </a:endParaRPr>
          </a:p>
        </p:txBody>
      </p:sp>
      <p:graphicFrame>
        <p:nvGraphicFramePr>
          <p:cNvPr id="4" name="Tabuľka 3"/>
          <p:cNvGraphicFramePr>
            <a:graphicFrameLocks noGrp="1"/>
          </p:cNvGraphicFramePr>
          <p:nvPr/>
        </p:nvGraphicFramePr>
        <p:xfrm>
          <a:off x="500034" y="2643182"/>
          <a:ext cx="2857520" cy="2643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0"/>
                <a:gridCol w="714380"/>
                <a:gridCol w="714380"/>
                <a:gridCol w="714380"/>
              </a:tblGrid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6" name="Rovná spojnica 5"/>
          <p:cNvCxnSpPr/>
          <p:nvPr/>
        </p:nvCxnSpPr>
        <p:spPr>
          <a:xfrm rot="5400000">
            <a:off x="607985" y="3963991"/>
            <a:ext cx="2643206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Rovná spojnica 7"/>
          <p:cNvCxnSpPr/>
          <p:nvPr/>
        </p:nvCxnSpPr>
        <p:spPr>
          <a:xfrm>
            <a:off x="500034" y="4000504"/>
            <a:ext cx="285752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5-cípa hviezda 10"/>
          <p:cNvSpPr/>
          <p:nvPr/>
        </p:nvSpPr>
        <p:spPr>
          <a:xfrm>
            <a:off x="7929586" y="0"/>
            <a:ext cx="914400" cy="914400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graphicFrame>
        <p:nvGraphicFramePr>
          <p:cNvPr id="12" name="Tabuľka 11"/>
          <p:cNvGraphicFramePr>
            <a:graphicFrameLocks noGrp="1"/>
          </p:cNvGraphicFramePr>
          <p:nvPr/>
        </p:nvGraphicFramePr>
        <p:xfrm>
          <a:off x="4714876" y="2643182"/>
          <a:ext cx="2857520" cy="2643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0"/>
                <a:gridCol w="714380"/>
                <a:gridCol w="714380"/>
                <a:gridCol w="714380"/>
              </a:tblGrid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Rovná spojnica 12"/>
          <p:cNvCxnSpPr/>
          <p:nvPr/>
        </p:nvCxnSpPr>
        <p:spPr>
          <a:xfrm rot="5400000">
            <a:off x="4822827" y="3963991"/>
            <a:ext cx="2643206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Rovná spojnica 13"/>
          <p:cNvCxnSpPr/>
          <p:nvPr/>
        </p:nvCxnSpPr>
        <p:spPr>
          <a:xfrm>
            <a:off x="4714876" y="4000504"/>
            <a:ext cx="285752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BlokTextu 14"/>
          <p:cNvSpPr txBox="1"/>
          <p:nvPr/>
        </p:nvSpPr>
        <p:spPr>
          <a:xfrm>
            <a:off x="7591972" y="785794"/>
            <a:ext cx="15520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smtClean="0">
                <a:latin typeface="Century Schoolbook" pitchFamily="18" charset="0"/>
              </a:rPr>
              <a:t>KONTROLA</a:t>
            </a:r>
            <a:endParaRPr lang="sk-SK" dirty="0">
              <a:latin typeface="Century Schoolbook" pitchFamily="18" charset="0"/>
            </a:endParaRPr>
          </a:p>
        </p:txBody>
      </p:sp>
      <p:sp>
        <p:nvSpPr>
          <p:cNvPr id="16" name="Zástupný symbol dátumu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820F9-1F69-4343-8430-5A7989B29A74}" type="datetime8">
              <a:rPr lang="sk-SK" smtClean="0"/>
              <a:pPr/>
              <a:t>28. 4. 2020 18:04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alftone Abstract Background - SUBPNG / PNGFL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BlokTextu 2"/>
          <p:cNvSpPr txBox="1"/>
          <p:nvPr/>
        </p:nvSpPr>
        <p:spPr>
          <a:xfrm>
            <a:off x="642910" y="1357298"/>
            <a:ext cx="75009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200" b="1" dirty="0" smtClean="0">
                <a:solidFill>
                  <a:srgbClr val="FF0000"/>
                </a:solidFill>
                <a:latin typeface="Century Schoolbook" pitchFamily="18" charset="0"/>
              </a:rPr>
              <a:t>Rieš SUDOKU podľa pravidiel.</a:t>
            </a:r>
          </a:p>
          <a:p>
            <a:r>
              <a:rPr lang="sk-SK" sz="3200" dirty="0" smtClean="0">
                <a:latin typeface="Century Schoolbook" pitchFamily="18" charset="0"/>
              </a:rPr>
              <a:t>Použi čísla 1, 2, 3 a 4. </a:t>
            </a:r>
            <a:endParaRPr lang="sk-SK" sz="3200" dirty="0">
              <a:latin typeface="Century Schoolbook" pitchFamily="18" charset="0"/>
            </a:endParaRPr>
          </a:p>
        </p:txBody>
      </p:sp>
      <p:graphicFrame>
        <p:nvGraphicFramePr>
          <p:cNvPr id="4" name="Tabuľka 3"/>
          <p:cNvGraphicFramePr>
            <a:graphicFrameLocks noGrp="1"/>
          </p:cNvGraphicFramePr>
          <p:nvPr/>
        </p:nvGraphicFramePr>
        <p:xfrm>
          <a:off x="500034" y="2643182"/>
          <a:ext cx="2857520" cy="2643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0"/>
                <a:gridCol w="714380"/>
                <a:gridCol w="714380"/>
                <a:gridCol w="714380"/>
              </a:tblGrid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6" name="Rovná spojnica 5"/>
          <p:cNvCxnSpPr/>
          <p:nvPr/>
        </p:nvCxnSpPr>
        <p:spPr>
          <a:xfrm rot="5400000">
            <a:off x="607985" y="3963991"/>
            <a:ext cx="2643206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Rovná spojnica 7"/>
          <p:cNvCxnSpPr/>
          <p:nvPr/>
        </p:nvCxnSpPr>
        <p:spPr>
          <a:xfrm>
            <a:off x="500034" y="4000504"/>
            <a:ext cx="285752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5-cípa hviezda 10"/>
          <p:cNvSpPr/>
          <p:nvPr/>
        </p:nvSpPr>
        <p:spPr>
          <a:xfrm>
            <a:off x="7929586" y="0"/>
            <a:ext cx="914400" cy="914400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graphicFrame>
        <p:nvGraphicFramePr>
          <p:cNvPr id="12" name="Tabuľka 11"/>
          <p:cNvGraphicFramePr>
            <a:graphicFrameLocks noGrp="1"/>
          </p:cNvGraphicFramePr>
          <p:nvPr/>
        </p:nvGraphicFramePr>
        <p:xfrm>
          <a:off x="4714876" y="2643182"/>
          <a:ext cx="2857520" cy="2643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0"/>
                <a:gridCol w="714380"/>
                <a:gridCol w="714380"/>
                <a:gridCol w="714380"/>
              </a:tblGrid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Rovná spojnica 12"/>
          <p:cNvCxnSpPr/>
          <p:nvPr/>
        </p:nvCxnSpPr>
        <p:spPr>
          <a:xfrm rot="5400000">
            <a:off x="4822827" y="3963991"/>
            <a:ext cx="2643206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Rovná spojnica 13"/>
          <p:cNvCxnSpPr/>
          <p:nvPr/>
        </p:nvCxnSpPr>
        <p:spPr>
          <a:xfrm>
            <a:off x="4714876" y="4000504"/>
            <a:ext cx="285752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BlokTextu 14"/>
          <p:cNvSpPr txBox="1"/>
          <p:nvPr/>
        </p:nvSpPr>
        <p:spPr>
          <a:xfrm>
            <a:off x="7591972" y="785794"/>
            <a:ext cx="15520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smtClean="0">
                <a:latin typeface="Century Schoolbook" pitchFamily="18" charset="0"/>
              </a:rPr>
              <a:t>KONTROLA</a:t>
            </a:r>
            <a:endParaRPr lang="sk-SK" dirty="0">
              <a:latin typeface="Century Schoolbook" pitchFamily="18" charset="0"/>
            </a:endParaRPr>
          </a:p>
        </p:txBody>
      </p:sp>
      <p:sp>
        <p:nvSpPr>
          <p:cNvPr id="16" name="Zástupný symbol dátumu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908B8-21EB-4B88-9F91-783F5944A84C}" type="datetime8">
              <a:rPr lang="sk-SK" smtClean="0"/>
              <a:pPr/>
              <a:t>28. 4. 2020 18:04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alftone Abstract Background - SUBPNG / PNGFL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BlokTextu 2"/>
          <p:cNvSpPr txBox="1"/>
          <p:nvPr/>
        </p:nvSpPr>
        <p:spPr>
          <a:xfrm>
            <a:off x="642910" y="1357298"/>
            <a:ext cx="75009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200" b="1" dirty="0" smtClean="0">
                <a:solidFill>
                  <a:srgbClr val="FF0000"/>
                </a:solidFill>
                <a:latin typeface="Century Schoolbook" pitchFamily="18" charset="0"/>
              </a:rPr>
              <a:t>Rieš SUDOKU podľa pravidiel.</a:t>
            </a:r>
          </a:p>
          <a:p>
            <a:r>
              <a:rPr lang="sk-SK" sz="3200" dirty="0" smtClean="0">
                <a:latin typeface="Century Schoolbook" pitchFamily="18" charset="0"/>
              </a:rPr>
              <a:t>Použi čísla 1, 2, 3 a 4. </a:t>
            </a:r>
            <a:endParaRPr lang="sk-SK" sz="3200" dirty="0">
              <a:latin typeface="Century Schoolbook" pitchFamily="18" charset="0"/>
            </a:endParaRPr>
          </a:p>
        </p:txBody>
      </p:sp>
      <p:graphicFrame>
        <p:nvGraphicFramePr>
          <p:cNvPr id="4" name="Tabuľka 3"/>
          <p:cNvGraphicFramePr>
            <a:graphicFrameLocks noGrp="1"/>
          </p:cNvGraphicFramePr>
          <p:nvPr/>
        </p:nvGraphicFramePr>
        <p:xfrm>
          <a:off x="500034" y="2643182"/>
          <a:ext cx="2857520" cy="2643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0"/>
                <a:gridCol w="714380"/>
                <a:gridCol w="714380"/>
                <a:gridCol w="714380"/>
              </a:tblGrid>
              <a:tr h="660802">
                <a:tc>
                  <a:txBody>
                    <a:bodyPr/>
                    <a:lstStyle/>
                    <a:p>
                      <a:pPr algn="ctr"/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6" name="Rovná spojnica 5"/>
          <p:cNvCxnSpPr/>
          <p:nvPr/>
        </p:nvCxnSpPr>
        <p:spPr>
          <a:xfrm rot="5400000">
            <a:off x="607985" y="3963991"/>
            <a:ext cx="2643206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Rovná spojnica 7"/>
          <p:cNvCxnSpPr/>
          <p:nvPr/>
        </p:nvCxnSpPr>
        <p:spPr>
          <a:xfrm>
            <a:off x="500034" y="4000504"/>
            <a:ext cx="285752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5-cípa hviezda 10"/>
          <p:cNvSpPr/>
          <p:nvPr/>
        </p:nvSpPr>
        <p:spPr>
          <a:xfrm>
            <a:off x="7929586" y="0"/>
            <a:ext cx="914400" cy="914400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graphicFrame>
        <p:nvGraphicFramePr>
          <p:cNvPr id="12" name="Tabuľka 11"/>
          <p:cNvGraphicFramePr>
            <a:graphicFrameLocks noGrp="1"/>
          </p:cNvGraphicFramePr>
          <p:nvPr/>
        </p:nvGraphicFramePr>
        <p:xfrm>
          <a:off x="4714876" y="2643182"/>
          <a:ext cx="2857520" cy="2643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0"/>
                <a:gridCol w="714380"/>
                <a:gridCol w="714380"/>
                <a:gridCol w="714380"/>
              </a:tblGrid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Rovná spojnica 12"/>
          <p:cNvCxnSpPr/>
          <p:nvPr/>
        </p:nvCxnSpPr>
        <p:spPr>
          <a:xfrm rot="5400000">
            <a:off x="4822827" y="3963991"/>
            <a:ext cx="2643206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Rovná spojnica 13"/>
          <p:cNvCxnSpPr/>
          <p:nvPr/>
        </p:nvCxnSpPr>
        <p:spPr>
          <a:xfrm>
            <a:off x="4714876" y="4000504"/>
            <a:ext cx="285752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BlokTextu 14"/>
          <p:cNvSpPr txBox="1"/>
          <p:nvPr/>
        </p:nvSpPr>
        <p:spPr>
          <a:xfrm>
            <a:off x="7591972" y="785794"/>
            <a:ext cx="15520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smtClean="0">
                <a:latin typeface="Century Schoolbook" pitchFamily="18" charset="0"/>
              </a:rPr>
              <a:t>KONTROLA</a:t>
            </a:r>
            <a:endParaRPr lang="sk-SK" dirty="0">
              <a:latin typeface="Century Schoolbook" pitchFamily="18" charset="0"/>
            </a:endParaRPr>
          </a:p>
        </p:txBody>
      </p:sp>
      <p:sp>
        <p:nvSpPr>
          <p:cNvPr id="16" name="Zástupný symbol dátumu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02BC6-1D89-4C01-AFF4-104AA04FF05E}" type="datetime8">
              <a:rPr lang="sk-SK" smtClean="0"/>
              <a:pPr/>
              <a:t>28. 4. 2020 18:04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alftone Abstract Background - SUBPNG / PNGFL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Obdĺžnik 2"/>
          <p:cNvSpPr/>
          <p:nvPr/>
        </p:nvSpPr>
        <p:spPr>
          <a:xfrm>
            <a:off x="0" y="2071678"/>
            <a:ext cx="91440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sk-SK" sz="8000" b="1" cap="none" spc="50" dirty="0" err="1" smtClean="0">
                <a:ln w="11430"/>
                <a:gradFill>
                  <a:gsLst>
                    <a:gs pos="0">
                      <a:srgbClr val="000000"/>
                    </a:gs>
                    <a:gs pos="39999">
                      <a:srgbClr val="0A128C"/>
                    </a:gs>
                    <a:gs pos="70000">
                      <a:srgbClr val="181CC7"/>
                    </a:gs>
                    <a:gs pos="88000">
                      <a:srgbClr val="7005D4"/>
                    </a:gs>
                    <a:gs pos="100000">
                      <a:srgbClr val="8C3D91"/>
                    </a:gs>
                  </a:gsLst>
                  <a:lin ang="5400000" scaled="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lgerian" pitchFamily="82" charset="0"/>
              </a:rPr>
              <a:t>DOSuDokuVANIA</a:t>
            </a:r>
            <a:r>
              <a:rPr lang="sk-SK" sz="8000" b="1" cap="none" spc="50" dirty="0" smtClean="0">
                <a:ln w="11430"/>
                <a:gradFill>
                  <a:gsLst>
                    <a:gs pos="0">
                      <a:srgbClr val="000000"/>
                    </a:gs>
                    <a:gs pos="39999">
                      <a:srgbClr val="0A128C"/>
                    </a:gs>
                    <a:gs pos="70000">
                      <a:srgbClr val="181CC7"/>
                    </a:gs>
                    <a:gs pos="88000">
                      <a:srgbClr val="7005D4"/>
                    </a:gs>
                    <a:gs pos="100000">
                      <a:srgbClr val="8C3D91"/>
                    </a:gs>
                  </a:gsLst>
                  <a:lin ang="5400000" scaled="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lgerian" pitchFamily="82" charset="0"/>
              </a:rPr>
              <a:t>!</a:t>
            </a:r>
            <a:endParaRPr lang="sk-SK" sz="8000" b="1" cap="none" spc="50" dirty="0">
              <a:ln w="11430"/>
              <a:gradFill>
                <a:gsLst>
                  <a:gs pos="0">
                    <a:srgbClr val="000000"/>
                  </a:gs>
                  <a:gs pos="39999">
                    <a:srgbClr val="0A128C"/>
                  </a:gs>
                  <a:gs pos="70000">
                    <a:srgbClr val="181CC7"/>
                  </a:gs>
                  <a:gs pos="88000">
                    <a:srgbClr val="7005D4"/>
                  </a:gs>
                  <a:gs pos="100000">
                    <a:srgbClr val="8C3D91"/>
                  </a:gs>
                </a:gsLst>
                <a:lin ang="5400000" scaled="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lgerian" pitchFamily="82" charset="0"/>
            </a:endParaRP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7B3E3-0898-48B5-86A9-680ED6B52271}" type="datetime8">
              <a:rPr lang="sk-SK" smtClean="0"/>
              <a:pPr/>
              <a:t>28. 4. 2020 18:04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alftone Abstract Background - SUBPNG / PNGFL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BlokTextu 2"/>
          <p:cNvSpPr txBox="1"/>
          <p:nvPr/>
        </p:nvSpPr>
        <p:spPr>
          <a:xfrm>
            <a:off x="214282" y="1500174"/>
            <a:ext cx="507209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 smtClean="0">
                <a:latin typeface="Century Schoolbook" pitchFamily="18" charset="0"/>
              </a:rPr>
              <a:t>Hra s číslami v tejto podobe vznikla v roku </a:t>
            </a:r>
            <a:r>
              <a:rPr lang="sk-SK" sz="3200" dirty="0" smtClean="0">
                <a:solidFill>
                  <a:srgbClr val="FF0000"/>
                </a:solidFill>
                <a:latin typeface="Century Schoolbook" pitchFamily="18" charset="0"/>
              </a:rPr>
              <a:t>1979</a:t>
            </a:r>
            <a:r>
              <a:rPr lang="sk-SK" sz="3200" dirty="0" smtClean="0">
                <a:latin typeface="Century Schoolbook" pitchFamily="18" charset="0"/>
              </a:rPr>
              <a:t>. Ešte predtým podobnú hru s názvom </a:t>
            </a:r>
            <a:r>
              <a:rPr lang="sk-SK" sz="3200" b="1" dirty="0" smtClean="0">
                <a:solidFill>
                  <a:srgbClr val="0070C0"/>
                </a:solidFill>
                <a:latin typeface="Century Schoolbook" pitchFamily="18" charset="0"/>
              </a:rPr>
              <a:t>Latinské štvorce </a:t>
            </a:r>
            <a:r>
              <a:rPr lang="sk-SK" sz="3200" dirty="0" smtClean="0">
                <a:latin typeface="Century Schoolbook" pitchFamily="18" charset="0"/>
              </a:rPr>
              <a:t>vytvoril matematik </a:t>
            </a:r>
            <a:r>
              <a:rPr lang="sk-SK" sz="3200" b="1" dirty="0" smtClean="0">
                <a:solidFill>
                  <a:srgbClr val="0070C0"/>
                </a:solidFill>
                <a:latin typeface="Century Schoolbook" pitchFamily="18" charset="0"/>
              </a:rPr>
              <a:t>LEONARD EULER </a:t>
            </a:r>
            <a:r>
              <a:rPr lang="sk-SK" sz="3200" dirty="0" smtClean="0">
                <a:latin typeface="Century Schoolbook" pitchFamily="18" charset="0"/>
              </a:rPr>
              <a:t>(číta sa OJLER).</a:t>
            </a:r>
            <a:endParaRPr lang="sk-SK" sz="3200" dirty="0">
              <a:latin typeface="Century Schoolbook" pitchFamily="18" charset="0"/>
            </a:endParaRPr>
          </a:p>
        </p:txBody>
      </p:sp>
      <p:pic>
        <p:nvPicPr>
          <p:cNvPr id="16386" name="Picture 2" descr="Euler's Identity: 'The Most Beautiful Theorem In Mathematics ..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1464454"/>
            <a:ext cx="3343298" cy="4179123"/>
          </a:xfrm>
          <a:prstGeom prst="rect">
            <a:avLst/>
          </a:prstGeom>
          <a:noFill/>
        </p:spPr>
      </p:pic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69A04-45AE-4A9E-BB7C-E65B7B68C34D}" type="datetime8">
              <a:rPr lang="sk-SK" smtClean="0"/>
              <a:pPr/>
              <a:t>28. 4. 2020 18:04</a:t>
            </a:fld>
            <a:endParaRPr lang="sk-SK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alftone Abstract Background - SUBPNG / PNGFL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BlokTextu 2"/>
          <p:cNvSpPr txBox="1"/>
          <p:nvPr/>
        </p:nvSpPr>
        <p:spPr>
          <a:xfrm>
            <a:off x="214282" y="1857364"/>
            <a:ext cx="871540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 smtClean="0">
                <a:latin typeface="Century Schoolbook" pitchFamily="18" charset="0"/>
              </a:rPr>
              <a:t>V Japonsku sa hra volá </a:t>
            </a:r>
            <a:r>
              <a:rPr lang="sk-SK" sz="3200" dirty="0" smtClean="0">
                <a:solidFill>
                  <a:srgbClr val="FF0000"/>
                </a:solidFill>
                <a:latin typeface="Century Schoolbook" pitchFamily="18" charset="0"/>
              </a:rPr>
              <a:t>SUDOKU</a:t>
            </a:r>
            <a:r>
              <a:rPr lang="sk-SK" sz="3200" dirty="0" smtClean="0">
                <a:latin typeface="Century Schoolbook" pitchFamily="18" charset="0"/>
              </a:rPr>
              <a:t>. Ak preložíme názov hry z japončiny, znamená to približne: </a:t>
            </a:r>
            <a:r>
              <a:rPr lang="sk-SK" sz="3200" b="1" i="1" dirty="0" smtClean="0">
                <a:solidFill>
                  <a:srgbClr val="0070C0"/>
                </a:solidFill>
                <a:latin typeface="Century Schoolbook" pitchFamily="18" charset="0"/>
              </a:rPr>
              <a:t>Každé číslo musí byť samo</a:t>
            </a:r>
            <a:r>
              <a:rPr lang="sk-SK" sz="3200" dirty="0" smtClean="0">
                <a:latin typeface="Century Schoolbook" pitchFamily="18" charset="0"/>
              </a:rPr>
              <a:t>. Prečítaj si pravidlá a pochopíš.</a:t>
            </a:r>
            <a:endParaRPr lang="sk-SK" sz="3200" dirty="0">
              <a:latin typeface="Century Schoolbook" pitchFamily="18" charset="0"/>
            </a:endParaRP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81EE-520D-4AF1-9FFF-DBEAA3B7B510}" type="datetime8">
              <a:rPr lang="sk-SK" smtClean="0"/>
              <a:pPr/>
              <a:t>28. 4. 2020 18:04</a:t>
            </a:fld>
            <a:endParaRPr lang="sk-SK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alftone Abstract Background - SUBPNG / PNGFL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BlokTextu 2"/>
          <p:cNvSpPr txBox="1"/>
          <p:nvPr/>
        </p:nvSpPr>
        <p:spPr>
          <a:xfrm>
            <a:off x="214282" y="1857364"/>
            <a:ext cx="87154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200" dirty="0" smtClean="0">
                <a:solidFill>
                  <a:srgbClr val="FF0000"/>
                </a:solidFill>
                <a:latin typeface="Century Schoolbook" pitchFamily="18" charset="0"/>
              </a:rPr>
              <a:t>PRAVIDLO č. 1</a:t>
            </a:r>
          </a:p>
          <a:p>
            <a:r>
              <a:rPr lang="sk-SK" sz="3200" dirty="0" smtClean="0">
                <a:latin typeface="Century Schoolbook" pitchFamily="18" charset="0"/>
              </a:rPr>
              <a:t>Číslo sa môže v jednom riadku nachádzať len raz.</a:t>
            </a:r>
            <a:endParaRPr lang="sk-SK" sz="3200" dirty="0">
              <a:latin typeface="Century Schoolbook" pitchFamily="18" charset="0"/>
            </a:endParaRPr>
          </a:p>
        </p:txBody>
      </p:sp>
      <p:graphicFrame>
        <p:nvGraphicFramePr>
          <p:cNvPr id="4" name="Tabuľka 3"/>
          <p:cNvGraphicFramePr>
            <a:graphicFrameLocks noGrp="1"/>
          </p:cNvGraphicFramePr>
          <p:nvPr/>
        </p:nvGraphicFramePr>
        <p:xfrm>
          <a:off x="571472" y="4429132"/>
          <a:ext cx="3786216" cy="714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6554"/>
                <a:gridCol w="946554"/>
                <a:gridCol w="946554"/>
                <a:gridCol w="946554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sk-SK" sz="320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Tabuľka 4"/>
          <p:cNvGraphicFramePr>
            <a:graphicFrameLocks noGrp="1"/>
          </p:cNvGraphicFramePr>
          <p:nvPr/>
        </p:nvGraphicFramePr>
        <p:xfrm>
          <a:off x="4786314" y="4429132"/>
          <a:ext cx="3786216" cy="714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6554"/>
                <a:gridCol w="946554"/>
                <a:gridCol w="946554"/>
                <a:gridCol w="946554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sk-SK" sz="320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Ovál 5"/>
          <p:cNvSpPr/>
          <p:nvPr/>
        </p:nvSpPr>
        <p:spPr>
          <a:xfrm>
            <a:off x="5857884" y="4429132"/>
            <a:ext cx="785818" cy="7143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Ovál 6"/>
          <p:cNvSpPr/>
          <p:nvPr/>
        </p:nvSpPr>
        <p:spPr>
          <a:xfrm>
            <a:off x="7715272" y="4429132"/>
            <a:ext cx="785818" cy="7143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BlokTextu 7"/>
          <p:cNvSpPr txBox="1"/>
          <p:nvPr/>
        </p:nvSpPr>
        <p:spPr>
          <a:xfrm>
            <a:off x="1000100" y="3857628"/>
            <a:ext cx="257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 smtClean="0">
                <a:latin typeface="Century Schoolbook" pitchFamily="18" charset="0"/>
              </a:rPr>
              <a:t>Takto </a:t>
            </a:r>
            <a:r>
              <a:rPr lang="sk-SK" sz="3200" dirty="0" smtClean="0">
                <a:solidFill>
                  <a:srgbClr val="C00000"/>
                </a:solidFill>
                <a:latin typeface="Century Schoolbook" pitchFamily="18" charset="0"/>
              </a:rPr>
              <a:t>ÁNO</a:t>
            </a:r>
            <a:r>
              <a:rPr lang="sk-SK" sz="3200" dirty="0" smtClean="0">
                <a:latin typeface="Century Schoolbook" pitchFamily="18" charset="0"/>
              </a:rPr>
              <a:t>:</a:t>
            </a:r>
            <a:endParaRPr lang="sk-SK" sz="3200" dirty="0">
              <a:latin typeface="Century Schoolbook" pitchFamily="18" charset="0"/>
            </a:endParaRPr>
          </a:p>
        </p:txBody>
      </p:sp>
      <p:sp>
        <p:nvSpPr>
          <p:cNvPr id="9" name="BlokTextu 8"/>
          <p:cNvSpPr txBox="1"/>
          <p:nvPr/>
        </p:nvSpPr>
        <p:spPr>
          <a:xfrm>
            <a:off x="5429256" y="3857628"/>
            <a:ext cx="257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 smtClean="0">
                <a:latin typeface="Century Schoolbook" pitchFamily="18" charset="0"/>
              </a:rPr>
              <a:t>Takto </a:t>
            </a:r>
            <a:r>
              <a:rPr lang="sk-SK" sz="3200" dirty="0" smtClean="0">
                <a:solidFill>
                  <a:srgbClr val="C00000"/>
                </a:solidFill>
                <a:latin typeface="Century Schoolbook" pitchFamily="18" charset="0"/>
              </a:rPr>
              <a:t>NIE</a:t>
            </a:r>
            <a:r>
              <a:rPr lang="sk-SK" sz="3200" dirty="0" smtClean="0">
                <a:latin typeface="Century Schoolbook" pitchFamily="18" charset="0"/>
              </a:rPr>
              <a:t>:</a:t>
            </a:r>
            <a:endParaRPr lang="sk-SK" sz="3200" dirty="0">
              <a:latin typeface="Century Schoolbook" pitchFamily="18" charset="0"/>
            </a:endParaRPr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70BC1-7E7F-41AC-8E19-093BDBC324E4}" type="datetime8">
              <a:rPr lang="sk-SK" smtClean="0"/>
              <a:pPr/>
              <a:t>28. 4. 2020 18:04</a:t>
            </a:fld>
            <a:endParaRPr lang="sk-SK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alftone Abstract Background - SUBPNG / PNGFL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BlokTextu 2"/>
          <p:cNvSpPr txBox="1"/>
          <p:nvPr/>
        </p:nvSpPr>
        <p:spPr>
          <a:xfrm>
            <a:off x="214282" y="1428736"/>
            <a:ext cx="87154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200" dirty="0" smtClean="0">
                <a:solidFill>
                  <a:srgbClr val="FF0000"/>
                </a:solidFill>
                <a:latin typeface="Century Schoolbook" pitchFamily="18" charset="0"/>
              </a:rPr>
              <a:t>PRAVIDLO č. 2</a:t>
            </a:r>
          </a:p>
          <a:p>
            <a:r>
              <a:rPr lang="sk-SK" sz="3200" dirty="0" smtClean="0">
                <a:latin typeface="Century Schoolbook" pitchFamily="18" charset="0"/>
              </a:rPr>
              <a:t>Číslo sa môže v jednom stĺpci nachádzať len raz.</a:t>
            </a:r>
            <a:endParaRPr lang="sk-SK" sz="3200" dirty="0">
              <a:latin typeface="Century Schoolbook" pitchFamily="18" charset="0"/>
            </a:endParaRPr>
          </a:p>
        </p:txBody>
      </p:sp>
      <p:graphicFrame>
        <p:nvGraphicFramePr>
          <p:cNvPr id="4" name="Tabuľka 3"/>
          <p:cNvGraphicFramePr>
            <a:graphicFrameLocks noGrp="1"/>
          </p:cNvGraphicFramePr>
          <p:nvPr/>
        </p:nvGraphicFramePr>
        <p:xfrm>
          <a:off x="785786" y="3071810"/>
          <a:ext cx="946554" cy="285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6554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Ovál 5"/>
          <p:cNvSpPr/>
          <p:nvPr/>
        </p:nvSpPr>
        <p:spPr>
          <a:xfrm>
            <a:off x="7500958" y="3714752"/>
            <a:ext cx="785818" cy="7143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Ovál 6"/>
          <p:cNvSpPr/>
          <p:nvPr/>
        </p:nvSpPr>
        <p:spPr>
          <a:xfrm>
            <a:off x="7500958" y="5143512"/>
            <a:ext cx="785818" cy="7143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BlokTextu 7"/>
          <p:cNvSpPr txBox="1"/>
          <p:nvPr/>
        </p:nvSpPr>
        <p:spPr>
          <a:xfrm>
            <a:off x="1928794" y="3071810"/>
            <a:ext cx="257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 smtClean="0">
                <a:latin typeface="Century Schoolbook" pitchFamily="18" charset="0"/>
              </a:rPr>
              <a:t>Takto </a:t>
            </a:r>
            <a:r>
              <a:rPr lang="sk-SK" sz="3200" dirty="0" smtClean="0">
                <a:solidFill>
                  <a:srgbClr val="C00000"/>
                </a:solidFill>
                <a:latin typeface="Century Schoolbook" pitchFamily="18" charset="0"/>
              </a:rPr>
              <a:t>ÁNO</a:t>
            </a:r>
            <a:r>
              <a:rPr lang="sk-SK" sz="3200" dirty="0" smtClean="0">
                <a:latin typeface="Century Schoolbook" pitchFamily="18" charset="0"/>
              </a:rPr>
              <a:t>:</a:t>
            </a:r>
            <a:endParaRPr lang="sk-SK" sz="3200" dirty="0">
              <a:latin typeface="Century Schoolbook" pitchFamily="18" charset="0"/>
            </a:endParaRPr>
          </a:p>
        </p:txBody>
      </p:sp>
      <p:sp>
        <p:nvSpPr>
          <p:cNvPr id="9" name="BlokTextu 8"/>
          <p:cNvSpPr txBox="1"/>
          <p:nvPr/>
        </p:nvSpPr>
        <p:spPr>
          <a:xfrm>
            <a:off x="4786314" y="3071810"/>
            <a:ext cx="257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 smtClean="0">
                <a:latin typeface="Century Schoolbook" pitchFamily="18" charset="0"/>
              </a:rPr>
              <a:t>Takto </a:t>
            </a:r>
            <a:r>
              <a:rPr lang="sk-SK" sz="3200" dirty="0" smtClean="0">
                <a:solidFill>
                  <a:srgbClr val="C00000"/>
                </a:solidFill>
                <a:latin typeface="Century Schoolbook" pitchFamily="18" charset="0"/>
              </a:rPr>
              <a:t>NIE</a:t>
            </a:r>
            <a:r>
              <a:rPr lang="sk-SK" sz="3200" dirty="0" smtClean="0">
                <a:latin typeface="Century Schoolbook" pitchFamily="18" charset="0"/>
              </a:rPr>
              <a:t>:</a:t>
            </a:r>
            <a:endParaRPr lang="sk-SK" sz="3200" dirty="0">
              <a:latin typeface="Century Schoolbook" pitchFamily="18" charset="0"/>
            </a:endParaRPr>
          </a:p>
        </p:txBody>
      </p:sp>
      <p:graphicFrame>
        <p:nvGraphicFramePr>
          <p:cNvPr id="10" name="Tabuľka 9"/>
          <p:cNvGraphicFramePr>
            <a:graphicFrameLocks noGrp="1"/>
          </p:cNvGraphicFramePr>
          <p:nvPr/>
        </p:nvGraphicFramePr>
        <p:xfrm>
          <a:off x="7429520" y="3000372"/>
          <a:ext cx="946554" cy="285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6554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4A015-5B71-4EF2-87BE-4F146987308B}" type="datetime8">
              <a:rPr lang="sk-SK" smtClean="0"/>
              <a:pPr/>
              <a:t>28. 4. 2020 18:04</a:t>
            </a:fld>
            <a:endParaRPr lang="sk-SK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alftone Abstract Background - SUBPNG / PNGFL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BlokTextu 2"/>
          <p:cNvSpPr txBox="1"/>
          <p:nvPr/>
        </p:nvSpPr>
        <p:spPr>
          <a:xfrm>
            <a:off x="214282" y="1428736"/>
            <a:ext cx="871540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200" dirty="0" smtClean="0">
                <a:solidFill>
                  <a:srgbClr val="FF0000"/>
                </a:solidFill>
                <a:latin typeface="Century Schoolbook" pitchFamily="18" charset="0"/>
              </a:rPr>
              <a:t>PRAVIDLO č. 3</a:t>
            </a:r>
          </a:p>
          <a:p>
            <a:r>
              <a:rPr lang="sk-SK" sz="3200" dirty="0" smtClean="0">
                <a:latin typeface="Century Schoolbook" pitchFamily="18" charset="0"/>
              </a:rPr>
              <a:t>Ak sú vyznačené menšie štvorčeky alebo obdĺžniky, číslo sa môže v jednom menšom štvorci alebo obdĺžniku nachádzať iba raz.</a:t>
            </a:r>
            <a:endParaRPr lang="sk-SK" sz="3200" dirty="0">
              <a:latin typeface="Century Schoolbook" pitchFamily="18" charset="0"/>
            </a:endParaRPr>
          </a:p>
        </p:txBody>
      </p:sp>
      <p:graphicFrame>
        <p:nvGraphicFramePr>
          <p:cNvPr id="4" name="Tabuľka 3"/>
          <p:cNvGraphicFramePr>
            <a:graphicFrameLocks noGrp="1"/>
          </p:cNvGraphicFramePr>
          <p:nvPr/>
        </p:nvGraphicFramePr>
        <p:xfrm>
          <a:off x="857224" y="4357694"/>
          <a:ext cx="1643074" cy="1500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1537"/>
                <a:gridCol w="821537"/>
              </a:tblGrid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Ovál 5"/>
          <p:cNvSpPr/>
          <p:nvPr/>
        </p:nvSpPr>
        <p:spPr>
          <a:xfrm>
            <a:off x="6143636" y="4357694"/>
            <a:ext cx="785818" cy="7143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Ovál 6"/>
          <p:cNvSpPr/>
          <p:nvPr/>
        </p:nvSpPr>
        <p:spPr>
          <a:xfrm>
            <a:off x="5286380" y="5143512"/>
            <a:ext cx="785818" cy="7143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BlokTextu 7"/>
          <p:cNvSpPr txBox="1"/>
          <p:nvPr/>
        </p:nvSpPr>
        <p:spPr>
          <a:xfrm>
            <a:off x="500034" y="3786190"/>
            <a:ext cx="257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 smtClean="0">
                <a:latin typeface="Century Schoolbook" pitchFamily="18" charset="0"/>
              </a:rPr>
              <a:t>Takto </a:t>
            </a:r>
            <a:r>
              <a:rPr lang="sk-SK" sz="3200" dirty="0" smtClean="0">
                <a:solidFill>
                  <a:srgbClr val="C00000"/>
                </a:solidFill>
                <a:latin typeface="Century Schoolbook" pitchFamily="18" charset="0"/>
              </a:rPr>
              <a:t>ÁNO</a:t>
            </a:r>
            <a:r>
              <a:rPr lang="sk-SK" sz="3200" dirty="0" smtClean="0">
                <a:latin typeface="Century Schoolbook" pitchFamily="18" charset="0"/>
              </a:rPr>
              <a:t>:</a:t>
            </a:r>
            <a:endParaRPr lang="sk-SK" sz="3200" dirty="0">
              <a:latin typeface="Century Schoolbook" pitchFamily="18" charset="0"/>
            </a:endParaRPr>
          </a:p>
        </p:txBody>
      </p:sp>
      <p:sp>
        <p:nvSpPr>
          <p:cNvPr id="9" name="BlokTextu 8"/>
          <p:cNvSpPr txBox="1"/>
          <p:nvPr/>
        </p:nvSpPr>
        <p:spPr>
          <a:xfrm>
            <a:off x="4786314" y="3786190"/>
            <a:ext cx="257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 smtClean="0">
                <a:latin typeface="Century Schoolbook" pitchFamily="18" charset="0"/>
              </a:rPr>
              <a:t>Takto </a:t>
            </a:r>
            <a:r>
              <a:rPr lang="sk-SK" sz="3200" dirty="0" smtClean="0">
                <a:solidFill>
                  <a:srgbClr val="C00000"/>
                </a:solidFill>
                <a:latin typeface="Century Schoolbook" pitchFamily="18" charset="0"/>
              </a:rPr>
              <a:t>NIE</a:t>
            </a:r>
            <a:r>
              <a:rPr lang="sk-SK" sz="3200" dirty="0" smtClean="0">
                <a:latin typeface="Century Schoolbook" pitchFamily="18" charset="0"/>
              </a:rPr>
              <a:t>:</a:t>
            </a:r>
            <a:endParaRPr lang="sk-SK" sz="3200" dirty="0">
              <a:latin typeface="Century Schoolbook" pitchFamily="18" charset="0"/>
            </a:endParaRPr>
          </a:p>
        </p:txBody>
      </p:sp>
      <p:graphicFrame>
        <p:nvGraphicFramePr>
          <p:cNvPr id="11" name="Tabuľka 10"/>
          <p:cNvGraphicFramePr>
            <a:graphicFrameLocks noGrp="1"/>
          </p:cNvGraphicFramePr>
          <p:nvPr/>
        </p:nvGraphicFramePr>
        <p:xfrm>
          <a:off x="5286380" y="4357694"/>
          <a:ext cx="1643074" cy="1500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1537"/>
                <a:gridCol w="821537"/>
              </a:tblGrid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5A77-17C8-4126-904A-A992BEB6A0FB}" type="datetime8">
              <a:rPr lang="sk-SK" smtClean="0"/>
              <a:pPr/>
              <a:t>28. 4. 2020 18:04</a:t>
            </a:fld>
            <a:endParaRPr lang="sk-SK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alftone Abstract Background - SUBPNG / PNGFL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BlokTextu 2"/>
          <p:cNvSpPr txBox="1"/>
          <p:nvPr/>
        </p:nvSpPr>
        <p:spPr>
          <a:xfrm>
            <a:off x="642910" y="1357298"/>
            <a:ext cx="75009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200" b="1" dirty="0" smtClean="0">
                <a:solidFill>
                  <a:srgbClr val="FF0000"/>
                </a:solidFill>
                <a:latin typeface="Century Schoolbook" pitchFamily="18" charset="0"/>
              </a:rPr>
              <a:t>Rieš SUDOKU podľa pravidiel.</a:t>
            </a:r>
          </a:p>
          <a:p>
            <a:r>
              <a:rPr lang="sk-SK" sz="3200" dirty="0" smtClean="0">
                <a:latin typeface="Century Schoolbook" pitchFamily="18" charset="0"/>
              </a:rPr>
              <a:t>Použi čísla 1, 2, 3 a 4. </a:t>
            </a:r>
            <a:endParaRPr lang="sk-SK" sz="3200" dirty="0">
              <a:latin typeface="Century Schoolbook" pitchFamily="18" charset="0"/>
            </a:endParaRPr>
          </a:p>
        </p:txBody>
      </p:sp>
      <p:graphicFrame>
        <p:nvGraphicFramePr>
          <p:cNvPr id="4" name="Tabuľka 3"/>
          <p:cNvGraphicFramePr>
            <a:graphicFrameLocks noGrp="1"/>
          </p:cNvGraphicFramePr>
          <p:nvPr/>
        </p:nvGraphicFramePr>
        <p:xfrm>
          <a:off x="500034" y="2643182"/>
          <a:ext cx="2857520" cy="2643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0"/>
                <a:gridCol w="714380"/>
                <a:gridCol w="714380"/>
                <a:gridCol w="714380"/>
              </a:tblGrid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endParaRPr lang="sk-SK" sz="3200" b="1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endParaRPr lang="sk-SK" sz="3200" b="1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6" name="Rovná spojnica 5"/>
          <p:cNvCxnSpPr/>
          <p:nvPr/>
        </p:nvCxnSpPr>
        <p:spPr>
          <a:xfrm rot="5400000">
            <a:off x="607985" y="3963991"/>
            <a:ext cx="2643206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Rovná spojnica 7"/>
          <p:cNvCxnSpPr/>
          <p:nvPr/>
        </p:nvCxnSpPr>
        <p:spPr>
          <a:xfrm>
            <a:off x="500034" y="4000504"/>
            <a:ext cx="285752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5-cípa hviezda 10"/>
          <p:cNvSpPr/>
          <p:nvPr/>
        </p:nvSpPr>
        <p:spPr>
          <a:xfrm>
            <a:off x="7929586" y="0"/>
            <a:ext cx="914400" cy="914400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graphicFrame>
        <p:nvGraphicFramePr>
          <p:cNvPr id="12" name="Tabuľka 11"/>
          <p:cNvGraphicFramePr>
            <a:graphicFrameLocks noGrp="1"/>
          </p:cNvGraphicFramePr>
          <p:nvPr/>
        </p:nvGraphicFramePr>
        <p:xfrm>
          <a:off x="4714876" y="2643182"/>
          <a:ext cx="2857520" cy="2643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0"/>
                <a:gridCol w="714380"/>
                <a:gridCol w="714380"/>
                <a:gridCol w="714380"/>
              </a:tblGrid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Rovná spojnica 12"/>
          <p:cNvCxnSpPr/>
          <p:nvPr/>
        </p:nvCxnSpPr>
        <p:spPr>
          <a:xfrm rot="5400000">
            <a:off x="4822827" y="3963991"/>
            <a:ext cx="2643206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Rovná spojnica 13"/>
          <p:cNvCxnSpPr/>
          <p:nvPr/>
        </p:nvCxnSpPr>
        <p:spPr>
          <a:xfrm>
            <a:off x="4714876" y="4000504"/>
            <a:ext cx="285752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BlokTextu 14"/>
          <p:cNvSpPr txBox="1"/>
          <p:nvPr/>
        </p:nvSpPr>
        <p:spPr>
          <a:xfrm>
            <a:off x="7591972" y="785794"/>
            <a:ext cx="15520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smtClean="0">
                <a:latin typeface="Century Schoolbook" pitchFamily="18" charset="0"/>
              </a:rPr>
              <a:t>KONTROLA</a:t>
            </a:r>
            <a:endParaRPr lang="sk-SK" dirty="0">
              <a:latin typeface="Century Schoolbook" pitchFamily="18" charset="0"/>
            </a:endParaRPr>
          </a:p>
        </p:txBody>
      </p:sp>
      <p:sp>
        <p:nvSpPr>
          <p:cNvPr id="16" name="Zástupný symbol dátumu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0314F-EBEF-482C-B58F-BAC4DE2F837F}" type="datetime8">
              <a:rPr lang="sk-SK" smtClean="0"/>
              <a:pPr/>
              <a:t>28. 4. 2020 18:04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alftone Abstract Background - SUBPNG / PNGFL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BlokTextu 2"/>
          <p:cNvSpPr txBox="1"/>
          <p:nvPr/>
        </p:nvSpPr>
        <p:spPr>
          <a:xfrm>
            <a:off x="642910" y="1357298"/>
            <a:ext cx="75009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200" b="1" dirty="0" smtClean="0">
                <a:solidFill>
                  <a:srgbClr val="FF0000"/>
                </a:solidFill>
                <a:latin typeface="Century Schoolbook" pitchFamily="18" charset="0"/>
              </a:rPr>
              <a:t>Rieš SUDOKU podľa pravidiel.</a:t>
            </a:r>
          </a:p>
          <a:p>
            <a:r>
              <a:rPr lang="sk-SK" sz="3200" dirty="0" smtClean="0">
                <a:latin typeface="Century Schoolbook" pitchFamily="18" charset="0"/>
              </a:rPr>
              <a:t>Použi písmená A, B, C a D. </a:t>
            </a:r>
            <a:endParaRPr lang="sk-SK" sz="3200" dirty="0">
              <a:latin typeface="Century Schoolbook" pitchFamily="18" charset="0"/>
            </a:endParaRPr>
          </a:p>
        </p:txBody>
      </p:sp>
      <p:graphicFrame>
        <p:nvGraphicFramePr>
          <p:cNvPr id="4" name="Tabuľka 3"/>
          <p:cNvGraphicFramePr>
            <a:graphicFrameLocks noGrp="1"/>
          </p:cNvGraphicFramePr>
          <p:nvPr/>
        </p:nvGraphicFramePr>
        <p:xfrm>
          <a:off x="500034" y="2643182"/>
          <a:ext cx="2857520" cy="2643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0"/>
                <a:gridCol w="714380"/>
                <a:gridCol w="714380"/>
                <a:gridCol w="714380"/>
              </a:tblGrid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B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D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A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endParaRPr lang="sk-SK" sz="3200" b="1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A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B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A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C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endParaRPr lang="sk-SK" sz="3200" b="1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C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A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6" name="Rovná spojnica 5"/>
          <p:cNvCxnSpPr/>
          <p:nvPr/>
        </p:nvCxnSpPr>
        <p:spPr>
          <a:xfrm rot="5400000">
            <a:off x="607985" y="3963991"/>
            <a:ext cx="2643206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Rovná spojnica 7"/>
          <p:cNvCxnSpPr/>
          <p:nvPr/>
        </p:nvCxnSpPr>
        <p:spPr>
          <a:xfrm>
            <a:off x="500034" y="4000504"/>
            <a:ext cx="285752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5-cípa hviezda 10"/>
          <p:cNvSpPr/>
          <p:nvPr/>
        </p:nvSpPr>
        <p:spPr>
          <a:xfrm>
            <a:off x="7929586" y="0"/>
            <a:ext cx="914400" cy="914400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graphicFrame>
        <p:nvGraphicFramePr>
          <p:cNvPr id="12" name="Tabuľka 11"/>
          <p:cNvGraphicFramePr>
            <a:graphicFrameLocks noGrp="1"/>
          </p:cNvGraphicFramePr>
          <p:nvPr/>
        </p:nvGraphicFramePr>
        <p:xfrm>
          <a:off x="4714876" y="2643182"/>
          <a:ext cx="2857520" cy="2643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0"/>
                <a:gridCol w="714380"/>
                <a:gridCol w="714380"/>
                <a:gridCol w="714380"/>
              </a:tblGrid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B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D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C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A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C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A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B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D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A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B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D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C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D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C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A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B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Rovná spojnica 12"/>
          <p:cNvCxnSpPr/>
          <p:nvPr/>
        </p:nvCxnSpPr>
        <p:spPr>
          <a:xfrm rot="5400000">
            <a:off x="4822827" y="3963991"/>
            <a:ext cx="2643206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Rovná spojnica 13"/>
          <p:cNvCxnSpPr/>
          <p:nvPr/>
        </p:nvCxnSpPr>
        <p:spPr>
          <a:xfrm>
            <a:off x="4714876" y="4000504"/>
            <a:ext cx="285752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BlokTextu 14"/>
          <p:cNvSpPr txBox="1"/>
          <p:nvPr/>
        </p:nvSpPr>
        <p:spPr>
          <a:xfrm>
            <a:off x="7591972" y="785794"/>
            <a:ext cx="15520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smtClean="0">
                <a:latin typeface="Century Schoolbook" pitchFamily="18" charset="0"/>
              </a:rPr>
              <a:t>KONTROLA</a:t>
            </a:r>
            <a:endParaRPr lang="sk-SK" dirty="0">
              <a:latin typeface="Century Schoolbook" pitchFamily="18" charset="0"/>
            </a:endParaRPr>
          </a:p>
        </p:txBody>
      </p:sp>
      <p:sp>
        <p:nvSpPr>
          <p:cNvPr id="17410" name="AutoShape 2" descr="Sudoku Generator » sudoku-kids-4×4-0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7412" name="AutoShape 4" descr="Sudoku Generator » sudoku-kids-4×4-0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6" name="Zástupný symbol dátumu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627E2-7DDB-453B-A91F-F6E47F8A9C0A}" type="datetime8">
              <a:rPr lang="sk-SK" smtClean="0"/>
              <a:pPr/>
              <a:t>28. 4. 2020 18:04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alftone Abstract Background - SUBPNG / PNGFL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BlokTextu 2"/>
          <p:cNvSpPr txBox="1"/>
          <p:nvPr/>
        </p:nvSpPr>
        <p:spPr>
          <a:xfrm>
            <a:off x="642910" y="1357298"/>
            <a:ext cx="75009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200" b="1" dirty="0" smtClean="0">
                <a:solidFill>
                  <a:srgbClr val="FF0000"/>
                </a:solidFill>
                <a:latin typeface="Century Schoolbook" pitchFamily="18" charset="0"/>
              </a:rPr>
              <a:t>Rieš SUDOKU podľa pravidiel.</a:t>
            </a:r>
          </a:p>
          <a:p>
            <a:r>
              <a:rPr lang="sk-SK" sz="3200" dirty="0" smtClean="0">
                <a:latin typeface="Century Schoolbook" pitchFamily="18" charset="0"/>
              </a:rPr>
              <a:t>Použi čísla 1, 2, 3 a 4. </a:t>
            </a:r>
            <a:endParaRPr lang="sk-SK" sz="3200" dirty="0">
              <a:latin typeface="Century Schoolbook" pitchFamily="18" charset="0"/>
            </a:endParaRPr>
          </a:p>
        </p:txBody>
      </p:sp>
      <p:graphicFrame>
        <p:nvGraphicFramePr>
          <p:cNvPr id="4" name="Tabuľka 3"/>
          <p:cNvGraphicFramePr>
            <a:graphicFrameLocks noGrp="1"/>
          </p:cNvGraphicFramePr>
          <p:nvPr/>
        </p:nvGraphicFramePr>
        <p:xfrm>
          <a:off x="500034" y="2643182"/>
          <a:ext cx="2857520" cy="2643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0"/>
                <a:gridCol w="714380"/>
                <a:gridCol w="714380"/>
                <a:gridCol w="714380"/>
              </a:tblGrid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endParaRPr lang="sk-SK" sz="3200" b="1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endParaRPr lang="sk-SK" sz="3200" b="1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6" name="Rovná spojnica 5"/>
          <p:cNvCxnSpPr/>
          <p:nvPr/>
        </p:nvCxnSpPr>
        <p:spPr>
          <a:xfrm rot="5400000">
            <a:off x="607985" y="3963991"/>
            <a:ext cx="2643206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Rovná spojnica 7"/>
          <p:cNvCxnSpPr/>
          <p:nvPr/>
        </p:nvCxnSpPr>
        <p:spPr>
          <a:xfrm>
            <a:off x="500034" y="4000504"/>
            <a:ext cx="285752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5-cípa hviezda 10"/>
          <p:cNvSpPr/>
          <p:nvPr/>
        </p:nvSpPr>
        <p:spPr>
          <a:xfrm>
            <a:off x="7929586" y="0"/>
            <a:ext cx="914400" cy="914400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graphicFrame>
        <p:nvGraphicFramePr>
          <p:cNvPr id="12" name="Tabuľka 11"/>
          <p:cNvGraphicFramePr>
            <a:graphicFrameLocks noGrp="1"/>
          </p:cNvGraphicFramePr>
          <p:nvPr/>
        </p:nvGraphicFramePr>
        <p:xfrm>
          <a:off x="4714876" y="2643182"/>
          <a:ext cx="2857520" cy="2643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0"/>
                <a:gridCol w="714380"/>
                <a:gridCol w="714380"/>
                <a:gridCol w="714380"/>
              </a:tblGrid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0802"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rgbClr val="C00000"/>
                          </a:solidFill>
                          <a:latin typeface="Century Schoolbook" pitchFamily="18" charset="0"/>
                        </a:rPr>
                        <a:t>2</a:t>
                      </a:r>
                      <a:endParaRPr lang="sk-SK" sz="3200" b="1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1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</a:t>
                      </a:r>
                      <a:endParaRPr lang="sk-SK" sz="3200" b="1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Rovná spojnica 12"/>
          <p:cNvCxnSpPr/>
          <p:nvPr/>
        </p:nvCxnSpPr>
        <p:spPr>
          <a:xfrm rot="5400000">
            <a:off x="4822827" y="3963991"/>
            <a:ext cx="2643206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Rovná spojnica 13"/>
          <p:cNvCxnSpPr/>
          <p:nvPr/>
        </p:nvCxnSpPr>
        <p:spPr>
          <a:xfrm>
            <a:off x="4714876" y="4000504"/>
            <a:ext cx="285752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BlokTextu 14"/>
          <p:cNvSpPr txBox="1"/>
          <p:nvPr/>
        </p:nvSpPr>
        <p:spPr>
          <a:xfrm>
            <a:off x="7591972" y="785794"/>
            <a:ext cx="15520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smtClean="0">
                <a:latin typeface="Century Schoolbook" pitchFamily="18" charset="0"/>
              </a:rPr>
              <a:t>KONTROLA</a:t>
            </a:r>
            <a:endParaRPr lang="sk-SK" dirty="0">
              <a:latin typeface="Century Schoolbook" pitchFamily="18" charset="0"/>
            </a:endParaRPr>
          </a:p>
        </p:txBody>
      </p:sp>
      <p:sp>
        <p:nvSpPr>
          <p:cNvPr id="16" name="Zástupný symbol dátumu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1B4EF-F36E-4BE2-84B8-0F27D322B1E2}" type="datetime8">
              <a:rPr lang="sk-SK" smtClean="0"/>
              <a:pPr/>
              <a:t>28. 4. 2020 18:04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418</Words>
  <Application>Microsoft Office PowerPoint</Application>
  <PresentationFormat>Prezentácia na obrazovke (4:3)</PresentationFormat>
  <Paragraphs>221</Paragraphs>
  <Slides>13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4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  <vt:lpstr>Snímka 12</vt:lpstr>
      <vt:lpstr>Snímka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Mgr. Danka Spišáková</dc:creator>
  <cp:lastModifiedBy>IVANA</cp:lastModifiedBy>
  <cp:revision>117</cp:revision>
  <dcterms:created xsi:type="dcterms:W3CDTF">2020-04-15T10:44:50Z</dcterms:created>
  <dcterms:modified xsi:type="dcterms:W3CDTF">2020-04-28T16:07:33Z</dcterms:modified>
</cp:coreProperties>
</file>